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20"/>
  </p:notesMasterIdLst>
  <p:sldIdLst>
    <p:sldId id="257" r:id="rId2"/>
    <p:sldId id="258" r:id="rId3"/>
    <p:sldId id="279" r:id="rId4"/>
    <p:sldId id="259" r:id="rId5"/>
    <p:sldId id="281" r:id="rId6"/>
    <p:sldId id="299" r:id="rId7"/>
    <p:sldId id="300" r:id="rId8"/>
    <p:sldId id="283" r:id="rId9"/>
    <p:sldId id="302" r:id="rId10"/>
    <p:sldId id="301" r:id="rId11"/>
    <p:sldId id="284" r:id="rId12"/>
    <p:sldId id="303" r:id="rId13"/>
    <p:sldId id="285" r:id="rId14"/>
    <p:sldId id="287" r:id="rId15"/>
    <p:sldId id="260" r:id="rId16"/>
    <p:sldId id="305" r:id="rId17"/>
    <p:sldId id="304" r:id="rId18"/>
    <p:sldId id="273"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94671" autoAdjust="0"/>
  </p:normalViewPr>
  <p:slideViewPr>
    <p:cSldViewPr>
      <p:cViewPr varScale="1">
        <p:scale>
          <a:sx n="70" d="100"/>
          <a:sy n="70" d="100"/>
        </p:scale>
        <p:origin x="-1362" y="-90"/>
      </p:cViewPr>
      <p:guideLst>
        <p:guide orient="horz" pos="2160"/>
        <p:guide pos="2880"/>
      </p:guideLst>
    </p:cSldViewPr>
  </p:slideViewPr>
  <p:outlineViewPr>
    <p:cViewPr>
      <p:scale>
        <a:sx n="33" d="100"/>
        <a:sy n="33" d="100"/>
      </p:scale>
      <p:origin x="0" y="22716"/>
    </p:cViewPr>
  </p:outlineViewPr>
  <p:notesTextViewPr>
    <p:cViewPr>
      <p:scale>
        <a:sx n="1" d="1"/>
        <a:sy n="1" d="1"/>
      </p:scale>
      <p:origin x="0" y="0"/>
    </p:cViewPr>
  </p:notesTextViewPr>
  <p:sorterViewPr>
    <p:cViewPr>
      <p:scale>
        <a:sx n="100" d="100"/>
        <a:sy n="100" d="100"/>
      </p:scale>
      <p:origin x="0" y="31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A85BB7-C5E6-49C5-AB5F-C5C7FBF58C32}" type="datetimeFigureOut">
              <a:rPr lang="fr-FR" smtClean="0"/>
              <a:pPr/>
              <a:t>26/09/2014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7EB906-7CC1-49FF-A6EA-A33F946C6E21}" type="slidenum">
              <a:rPr lang="fr-FR" smtClean="0"/>
              <a:pPr/>
              <a:t>‹N°›</a:t>
            </a:fld>
            <a:endParaRPr lang="fr-FR"/>
          </a:p>
        </p:txBody>
      </p:sp>
    </p:spTree>
    <p:extLst>
      <p:ext uri="{BB962C8B-B14F-4D97-AF65-F5344CB8AC3E}">
        <p14:creationId xmlns:p14="http://schemas.microsoft.com/office/powerpoint/2010/main" val="254702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11935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144732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2484971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1143648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1915187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306035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4210792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200278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2949312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2950747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01B3A82-3AC7-4FBE-A1F0-FF9B54D2774B}" type="datetimeFigureOut">
              <a:rPr lang="fr-FR" smtClean="0"/>
              <a:pPr/>
              <a:t>26/09/2014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36AFBE-53BE-45AE-8101-CD21F4D4DC36}" type="slidenum">
              <a:rPr lang="fr-FR" smtClean="0"/>
              <a:pPr/>
              <a:t>‹N°›</a:t>
            </a:fld>
            <a:endParaRPr lang="fr-FR"/>
          </a:p>
        </p:txBody>
      </p:sp>
    </p:spTree>
    <p:extLst>
      <p:ext uri="{BB962C8B-B14F-4D97-AF65-F5344CB8AC3E}">
        <p14:creationId xmlns:p14="http://schemas.microsoft.com/office/powerpoint/2010/main" val="2356846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B3A82-3AC7-4FBE-A1F0-FF9B54D2774B}" type="datetimeFigureOut">
              <a:rPr lang="fr-FR" smtClean="0"/>
              <a:pPr/>
              <a:t>26/09/2014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6AFBE-53BE-45AE-8101-CD21F4D4DC36}" type="slidenum">
              <a:rPr lang="fr-FR" smtClean="0"/>
              <a:pPr/>
              <a:t>‹N°›</a:t>
            </a:fld>
            <a:endParaRPr lang="fr-FR"/>
          </a:p>
        </p:txBody>
      </p:sp>
    </p:spTree>
    <p:extLst>
      <p:ext uri="{BB962C8B-B14F-4D97-AF65-F5344CB8AC3E}">
        <p14:creationId xmlns:p14="http://schemas.microsoft.com/office/powerpoint/2010/main" val="681897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cadre%20strat&#233;gique.doc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1268760"/>
            <a:ext cx="9144000" cy="5589240"/>
          </a:xfrm>
        </p:spPr>
        <p:txBody>
          <a:bodyPr>
            <a:normAutofit fontScale="92500" lnSpcReduction="10000"/>
          </a:bodyPr>
          <a:lstStyle/>
          <a:p>
            <a:pPr>
              <a:lnSpc>
                <a:spcPct val="160000"/>
              </a:lnSpc>
            </a:pPr>
            <a:endParaRPr lang="fr-FR" sz="2200" b="1" dirty="0">
              <a:solidFill>
                <a:srgbClr val="002060"/>
              </a:solidFill>
              <a:latin typeface="Aharoni" pitchFamily="2" charset="-79"/>
              <a:cs typeface="Aharoni" pitchFamily="2" charset="-79"/>
            </a:endParaRPr>
          </a:p>
          <a:p>
            <a:pPr>
              <a:lnSpc>
                <a:spcPct val="160000"/>
              </a:lnSpc>
            </a:pPr>
            <a:r>
              <a:rPr lang="fr-FR" sz="2200" b="1" dirty="0" smtClean="0">
                <a:solidFill>
                  <a:srgbClr val="002060"/>
                </a:solidFill>
                <a:latin typeface="Aharoni" pitchFamily="2" charset="-79"/>
                <a:cs typeface="Aharoni" pitchFamily="2" charset="-79"/>
              </a:rPr>
              <a:t>DOCUMENT CADRE DE RECHERCHE DU DEPARTEMENT DE MAMMALOGIE ET AMENAGEMENT DE LA FAUNE</a:t>
            </a:r>
            <a:endParaRPr lang="fr-FR" sz="2200" dirty="0">
              <a:solidFill>
                <a:srgbClr val="002060"/>
              </a:solidFill>
              <a:latin typeface="Aharoni" pitchFamily="2" charset="-79"/>
              <a:cs typeface="Aharoni" pitchFamily="2" charset="-79"/>
            </a:endParaRPr>
          </a:p>
          <a:p>
            <a:endParaRPr lang="fr-FR" sz="1600" i="1" dirty="0" smtClean="0">
              <a:solidFill>
                <a:schemeClr val="tx1"/>
              </a:solidFill>
              <a:latin typeface="Arial" pitchFamily="34" charset="0"/>
              <a:cs typeface="Arial" pitchFamily="34" charset="0"/>
            </a:endParaRPr>
          </a:p>
          <a:p>
            <a:r>
              <a:rPr lang="fr-FR" sz="1600" i="1" dirty="0" smtClean="0">
                <a:solidFill>
                  <a:schemeClr val="tx1"/>
                </a:solidFill>
                <a:latin typeface="Arial" pitchFamily="34" charset="0"/>
                <a:cs typeface="Arial" pitchFamily="34" charset="0"/>
              </a:rPr>
              <a:t>Rédigé  et présenté  par </a:t>
            </a:r>
            <a:r>
              <a:rPr lang="fr-FR" sz="1800" i="1" dirty="0" smtClean="0">
                <a:solidFill>
                  <a:schemeClr val="tx1"/>
                </a:solidFill>
                <a:latin typeface="Arial" pitchFamily="34" charset="0"/>
                <a:cs typeface="Arial" pitchFamily="34" charset="0"/>
              </a:rPr>
              <a:t>: </a:t>
            </a:r>
          </a:p>
          <a:p>
            <a:r>
              <a:rPr lang="fr-FR" sz="1800" i="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Kamgang</a:t>
            </a:r>
            <a:r>
              <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Serge Alexis, </a:t>
            </a:r>
            <a:r>
              <a:rPr lang="fr-FR" sz="1800" i="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MSc</a:t>
            </a:r>
            <a:endPar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endParaRPr>
          </a:p>
          <a:p>
            <a:endParaRPr lang="fr-FR" sz="1800" i="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r>
              <a:rPr lang="fr-FR" sz="1800" i="1" dirty="0" smtClean="0">
                <a:solidFill>
                  <a:schemeClr val="tx1"/>
                </a:solidFill>
                <a:latin typeface="Arial" pitchFamily="34" charset="0"/>
                <a:cs typeface="Arial" pitchFamily="34" charset="0"/>
              </a:rPr>
              <a:t>Avec la collaboration de </a:t>
            </a:r>
            <a:r>
              <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a:t>
            </a:r>
          </a:p>
          <a:p>
            <a:r>
              <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Dr Bobo K. Serge</a:t>
            </a:r>
          </a:p>
          <a:p>
            <a:r>
              <a:rPr lang="fr-FR" sz="1800" i="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Babale</a:t>
            </a:r>
            <a:r>
              <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Michel</a:t>
            </a:r>
          </a:p>
          <a:p>
            <a:r>
              <a:rPr lang="fr-FR" sz="1800" i="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Tsakem</a:t>
            </a:r>
            <a:r>
              <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Samuel</a:t>
            </a:r>
          </a:p>
          <a:p>
            <a:r>
              <a:rPr lang="fr-FR" sz="1800" i="1" dirty="0">
                <a:solidFill>
                  <a:schemeClr val="tx1"/>
                </a:solidFill>
                <a:effectLst>
                  <a:outerShdw blurRad="38100" dist="38100" dir="2700000" algn="tl">
                    <a:srgbClr val="000000">
                      <a:alpha val="43137"/>
                    </a:srgbClr>
                  </a:outerShdw>
                </a:effectLst>
                <a:latin typeface="Arial" pitchFamily="34" charset="0"/>
                <a:cs typeface="Arial" pitchFamily="34" charset="0"/>
              </a:rPr>
              <a:t>Maha </a:t>
            </a:r>
            <a:r>
              <a:rPr lang="fr-FR" sz="1800" i="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Ngalié</a:t>
            </a:r>
            <a:endPar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endParaRPr>
          </a:p>
          <a:p>
            <a:r>
              <a:rPr lang="fr-FR" sz="1800" i="1" dirty="0" err="1">
                <a:solidFill>
                  <a:schemeClr val="tx1"/>
                </a:solidFill>
                <a:effectLst>
                  <a:outerShdw blurRad="38100" dist="38100" dir="2700000" algn="tl">
                    <a:srgbClr val="000000">
                      <a:alpha val="43137"/>
                    </a:srgbClr>
                  </a:outerShdw>
                </a:effectLst>
                <a:latin typeface="Arial" pitchFamily="34" charset="0"/>
                <a:cs typeface="Arial" pitchFamily="34" charset="0"/>
              </a:rPr>
              <a:t>Jiotsa</a:t>
            </a:r>
            <a:r>
              <a:rPr lang="fr-FR" sz="1800" i="1" dirty="0">
                <a:solidFill>
                  <a:schemeClr val="tx1"/>
                </a:solidFill>
                <a:effectLst>
                  <a:outerShdw blurRad="38100" dist="38100" dir="2700000" algn="tl">
                    <a:srgbClr val="000000">
                      <a:alpha val="43137"/>
                    </a:srgbClr>
                  </a:outerShdw>
                </a:effectLst>
                <a:latin typeface="Arial" pitchFamily="34" charset="0"/>
                <a:cs typeface="Arial" pitchFamily="34" charset="0"/>
              </a:rPr>
              <a:t> Elvire</a:t>
            </a:r>
          </a:p>
          <a:p>
            <a:r>
              <a:rPr lang="fr-FR" sz="1800" i="1"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Iyah</a:t>
            </a:r>
            <a:r>
              <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Emmanuel</a:t>
            </a:r>
          </a:p>
          <a:p>
            <a:endParaRPr lang="fr-FR" sz="1800" i="1" dirty="0" smtClean="0">
              <a:solidFill>
                <a:schemeClr val="tx1"/>
              </a:solidFill>
              <a:effectLst>
                <a:outerShdw blurRad="38100" dist="38100" dir="2700000" algn="tl">
                  <a:srgbClr val="000000">
                    <a:alpha val="43137"/>
                  </a:srgbClr>
                </a:outerShdw>
              </a:effectLst>
              <a:latin typeface="Arial" pitchFamily="34" charset="0"/>
              <a:cs typeface="Arial" pitchFamily="34" charset="0"/>
            </a:endParaRPr>
          </a:p>
          <a:p>
            <a:r>
              <a:rPr lang="fr-FR" sz="1800" b="1" i="1" dirty="0" smtClean="0">
                <a:solidFill>
                  <a:schemeClr val="tx1"/>
                </a:solidFill>
                <a:effectLst>
                  <a:outerShdw blurRad="38100" dist="38100" dir="2700000" algn="tl">
                    <a:srgbClr val="000000">
                      <a:alpha val="43137"/>
                    </a:srgbClr>
                  </a:outerShdw>
                </a:effectLst>
                <a:latin typeface="Century" pitchFamily="18" charset="0"/>
                <a:cs typeface="Arial" pitchFamily="34" charset="0"/>
              </a:rPr>
              <a:t>Garoua                                                                                               Avril , 2014</a:t>
            </a:r>
          </a:p>
        </p:txBody>
      </p:sp>
      <p:sp>
        <p:nvSpPr>
          <p:cNvPr id="12" name="ZoneTexte 11"/>
          <p:cNvSpPr txBox="1"/>
          <p:nvPr/>
        </p:nvSpPr>
        <p:spPr>
          <a:xfrm>
            <a:off x="467544" y="-99392"/>
            <a:ext cx="8568952" cy="2308324"/>
          </a:xfrm>
          <a:prstGeom prst="rect">
            <a:avLst/>
          </a:prstGeom>
          <a:noFill/>
        </p:spPr>
        <p:txBody>
          <a:bodyPr wrap="square" rtlCol="0">
            <a:spAutoFit/>
          </a:bodyPr>
          <a:lstStyle/>
          <a:p>
            <a:pPr algn="ctr">
              <a:defRPr/>
            </a:pPr>
            <a:endParaRPr lang="fr-FR" b="1" dirty="0" smtClean="0">
              <a:solidFill>
                <a:schemeClr val="tx2">
                  <a:lumMod val="75000"/>
                </a:schemeClr>
              </a:solidFill>
              <a:effectLst>
                <a:outerShdw blurRad="38100" dist="38100" dir="2700000" algn="tl">
                  <a:srgbClr val="000000">
                    <a:alpha val="43137"/>
                  </a:srgbClr>
                </a:outerShdw>
              </a:effectLst>
              <a:latin typeface="Century" pitchFamily="18" charset="0"/>
              <a:cs typeface="Times New Roman" pitchFamily="18" charset="0"/>
              <a:sym typeface="Gill Sans"/>
            </a:endParaRPr>
          </a:p>
          <a:p>
            <a:pPr algn="ctr">
              <a:defRPr/>
            </a:pPr>
            <a:r>
              <a:rPr lang="fr-FR" b="1" dirty="0" smtClean="0">
                <a:solidFill>
                  <a:schemeClr val="tx2">
                    <a:lumMod val="75000"/>
                  </a:schemeClr>
                </a:solidFill>
                <a:effectLst>
                  <a:outerShdw blurRad="38100" dist="38100" dir="2700000" algn="tl">
                    <a:srgbClr val="000000">
                      <a:alpha val="43137"/>
                    </a:srgbClr>
                  </a:outerShdw>
                </a:effectLst>
                <a:latin typeface="Century" pitchFamily="18" charset="0"/>
                <a:cs typeface="Times New Roman" pitchFamily="18" charset="0"/>
                <a:sym typeface="Gill Sans"/>
              </a:rPr>
              <a:t>Ecole </a:t>
            </a:r>
            <a:r>
              <a:rPr lang="fr-FR" b="1" dirty="0">
                <a:solidFill>
                  <a:schemeClr val="tx2">
                    <a:lumMod val="75000"/>
                  </a:schemeClr>
                </a:solidFill>
                <a:effectLst>
                  <a:outerShdw blurRad="38100" dist="38100" dir="2700000" algn="tl">
                    <a:srgbClr val="000000">
                      <a:alpha val="43137"/>
                    </a:srgbClr>
                  </a:outerShdw>
                </a:effectLst>
                <a:latin typeface="Century" pitchFamily="18" charset="0"/>
                <a:cs typeface="Times New Roman" pitchFamily="18" charset="0"/>
                <a:sym typeface="Gill Sans"/>
              </a:rPr>
              <a:t>de Faune de </a:t>
            </a:r>
            <a:r>
              <a:rPr lang="fr-FR" b="1" dirty="0" smtClean="0">
                <a:solidFill>
                  <a:schemeClr val="tx2">
                    <a:lumMod val="75000"/>
                  </a:schemeClr>
                </a:solidFill>
                <a:effectLst>
                  <a:outerShdw blurRad="38100" dist="38100" dir="2700000" algn="tl">
                    <a:srgbClr val="000000">
                      <a:alpha val="43137"/>
                    </a:srgbClr>
                  </a:outerShdw>
                </a:effectLst>
                <a:latin typeface="Century" pitchFamily="18" charset="0"/>
                <a:cs typeface="Times New Roman" pitchFamily="18" charset="0"/>
                <a:sym typeface="Gill Sans"/>
              </a:rPr>
              <a:t>Garoua</a:t>
            </a:r>
          </a:p>
          <a:p>
            <a:pPr algn="ctr">
              <a:defRPr/>
            </a:pPr>
            <a:endParaRPr lang="fr-FR" i="1" dirty="0" smtClean="0">
              <a:solidFill>
                <a:schemeClr val="tx2">
                  <a:lumMod val="75000"/>
                </a:schemeClr>
              </a:solidFill>
              <a:effectLst>
                <a:outerShdw blurRad="38100" dist="38100" dir="2700000" algn="tl">
                  <a:srgbClr val="000000">
                    <a:alpha val="43137"/>
                  </a:srgbClr>
                </a:outerShdw>
              </a:effectLst>
              <a:latin typeface="Century" pitchFamily="18" charset="0"/>
              <a:cs typeface="Times New Roman" pitchFamily="18" charset="0"/>
              <a:sym typeface="Gill Sans"/>
            </a:endParaRPr>
          </a:p>
          <a:p>
            <a:pPr algn="ctr">
              <a:defRPr/>
            </a:pPr>
            <a:r>
              <a:rPr lang="fr-FR" i="1" dirty="0" smtClean="0">
                <a:solidFill>
                  <a:schemeClr val="tx2">
                    <a:lumMod val="75000"/>
                  </a:schemeClr>
                </a:solidFill>
                <a:effectLst>
                  <a:outerShdw blurRad="38100" dist="38100" dir="2700000" algn="tl">
                    <a:srgbClr val="000000">
                      <a:alpha val="43137"/>
                    </a:srgbClr>
                  </a:outerShdw>
                </a:effectLst>
                <a:latin typeface="Century" pitchFamily="18" charset="0"/>
                <a:cs typeface="Times New Roman" pitchFamily="18" charset="0"/>
                <a:sym typeface="Gill Sans"/>
              </a:rPr>
              <a:t>Département de Mammalogie et Aménagement de la Faune</a:t>
            </a:r>
            <a:endParaRPr lang="nl-NL" i="1" dirty="0">
              <a:solidFill>
                <a:srgbClr val="0070C0"/>
              </a:solidFill>
              <a:latin typeface="Garamond" pitchFamily="18" charset="0"/>
              <a:cs typeface="Times New Roman" pitchFamily="18" charset="0"/>
              <a:sym typeface="Gill Sans"/>
            </a:endParaRPr>
          </a:p>
          <a:p>
            <a:pPr algn="ctr">
              <a:defRPr/>
            </a:pPr>
            <a:endParaRPr lang="fr-FR" i="1" dirty="0" smtClean="0">
              <a:solidFill>
                <a:srgbClr val="00B050"/>
              </a:solidFill>
              <a:effectLst>
                <a:outerShdw blurRad="38100" dist="38100" dir="2700000" algn="tl">
                  <a:srgbClr val="000000">
                    <a:alpha val="43137"/>
                  </a:srgbClr>
                </a:outerShdw>
              </a:effectLst>
              <a:latin typeface="Arial" pitchFamily="34" charset="0"/>
              <a:cs typeface="Arial" pitchFamily="34" charset="0"/>
              <a:sym typeface="Gill Sans"/>
            </a:endParaRPr>
          </a:p>
          <a:p>
            <a:pPr algn="ctr">
              <a:defRPr/>
            </a:pPr>
            <a:r>
              <a:rPr lang="fr-FR" i="1" dirty="0" smtClean="0">
                <a:solidFill>
                  <a:srgbClr val="00B050"/>
                </a:solidFill>
                <a:effectLst>
                  <a:outerShdw blurRad="38100" dist="38100" dir="2700000" algn="tl">
                    <a:srgbClr val="000000">
                      <a:alpha val="43137"/>
                    </a:srgbClr>
                  </a:outerShdw>
                </a:effectLst>
                <a:latin typeface="Arial" pitchFamily="34" charset="0"/>
                <a:cs typeface="Arial" pitchFamily="34" charset="0"/>
                <a:sym typeface="Gill Sans"/>
              </a:rPr>
              <a:t>EFG/DMAF</a:t>
            </a:r>
          </a:p>
          <a:p>
            <a:endParaRPr lang="fr-FR" dirty="0" smtClean="0"/>
          </a:p>
          <a:p>
            <a:endParaRPr lang="fr-FR" dirty="0"/>
          </a:p>
        </p:txBody>
      </p:sp>
      <p:sp>
        <p:nvSpPr>
          <p:cNvPr id="9" name="Line 234"/>
          <p:cNvSpPr>
            <a:spLocks noChangeShapeType="1"/>
          </p:cNvSpPr>
          <p:nvPr/>
        </p:nvSpPr>
        <p:spPr bwMode="auto">
          <a:xfrm>
            <a:off x="467544" y="1627157"/>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pic>
        <p:nvPicPr>
          <p:cNvPr id="10" name="Image 8" descr="logo-EF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907" y="332656"/>
            <a:ext cx="854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encephlo"/>
          <p:cNvPicPr>
            <a:picLocks noChangeAspect="1" noChangeArrowheads="1" noCrop="1"/>
          </p:cNvPicPr>
          <p:nvPr/>
        </p:nvPicPr>
        <p:blipFill>
          <a:blip r:embed="rId3" cstate="print">
            <a:lum bright="42000" contrast="48000"/>
            <a:extLst>
              <a:ext uri="{28A0092B-C50C-407E-A947-70E740481C1C}">
                <a14:useLocalDpi xmlns:a14="http://schemas.microsoft.com/office/drawing/2010/main" val="0"/>
              </a:ext>
            </a:extLst>
          </a:blip>
          <a:srcRect/>
          <a:stretch>
            <a:fillRect/>
          </a:stretch>
        </p:blipFill>
        <p:spPr bwMode="auto">
          <a:xfrm rot="10800000">
            <a:off x="1321619" y="2778709"/>
            <a:ext cx="6046316" cy="74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65158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r>
              <a:rPr lang="fr-FR" b="1" dirty="0" smtClean="0">
                <a:effectLst>
                  <a:outerShdw blurRad="38100" dist="38100" dir="2700000" algn="tl">
                    <a:srgbClr val="000000">
                      <a:alpha val="43137"/>
                    </a:srgbClr>
                  </a:outerShdw>
                </a:effectLst>
                <a:latin typeface="Century" pitchFamily="18" charset="0"/>
              </a:rPr>
              <a:t>CADRE STRATEGIQUE</a:t>
            </a:r>
            <a:endParaRPr lang="fr-FR" b="1" dirty="0">
              <a:effectLst>
                <a:outerShdw blurRad="38100" dist="38100" dir="2700000" algn="tl">
                  <a:srgbClr val="000000">
                    <a:alpha val="43137"/>
                  </a:srgbClr>
                </a:outerShdw>
              </a:effectLst>
              <a:latin typeface="Century" pitchFamily="18" charset="0"/>
            </a:endParaRPr>
          </a:p>
          <a:p>
            <a:pPr marL="0" indent="0">
              <a:buNone/>
            </a:pPr>
            <a:endParaRPr lang="fr-FR" dirty="0" smtClean="0"/>
          </a:p>
          <a:p>
            <a:pPr marL="0" indent="0">
              <a:buNone/>
            </a:pPr>
            <a:endParaRPr lang="fr-FR" dirty="0" smtClean="0"/>
          </a:p>
          <a:p>
            <a:pPr marL="0" indent="0">
              <a:buNone/>
            </a:pPr>
            <a:r>
              <a:rPr lang="fr-FR" dirty="0"/>
              <a:t>	</a:t>
            </a:r>
          </a:p>
        </p:txBody>
      </p:sp>
      <p:sp>
        <p:nvSpPr>
          <p:cNvPr id="4" name="Line 234"/>
          <p:cNvSpPr>
            <a:spLocks noChangeShapeType="1"/>
          </p:cNvSpPr>
          <p:nvPr/>
        </p:nvSpPr>
        <p:spPr bwMode="auto">
          <a:xfrm>
            <a:off x="539552" y="2924944"/>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lgn="ctr">
              <a:defRPr/>
            </a:pPr>
            <a:endParaRPr lang="fr-FR" dirty="0">
              <a:latin typeface="Verdana" charset="0"/>
              <a:ea typeface="ＭＳ Ｐゴシック" charset="0"/>
            </a:endParaRPr>
          </a:p>
        </p:txBody>
      </p:sp>
    </p:spTree>
    <p:extLst>
      <p:ext uri="{BB962C8B-B14F-4D97-AF65-F5344CB8AC3E}">
        <p14:creationId xmlns:p14="http://schemas.microsoft.com/office/powerpoint/2010/main" val="285725609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4624"/>
            <a:ext cx="8229600" cy="648072"/>
          </a:xfrm>
        </p:spPr>
        <p:txBody>
          <a:bodyPr>
            <a:normAutofit/>
          </a:bodyPr>
          <a:lstStyle/>
          <a:p>
            <a:r>
              <a:rPr lang="fr-FR" sz="3200" b="1" dirty="0" smtClean="0">
                <a:effectLst>
                  <a:outerShdw blurRad="38100" dist="38100" dir="2700000" algn="tl">
                    <a:srgbClr val="000000">
                      <a:alpha val="43137"/>
                    </a:srgbClr>
                  </a:outerShdw>
                </a:effectLst>
                <a:latin typeface="Century" pitchFamily="18" charset="0"/>
              </a:rPr>
              <a:t>Cadre stratégique</a:t>
            </a:r>
            <a:endParaRPr lang="fr-FR" sz="3200" b="1" dirty="0">
              <a:effectLst>
                <a:outerShdw blurRad="38100" dist="38100" dir="2700000" algn="tl">
                  <a:srgbClr val="000000">
                    <a:alpha val="43137"/>
                  </a:srgbClr>
                </a:outerShdw>
              </a:effectLst>
              <a:latin typeface="Century" pitchFamily="18" charset="0"/>
            </a:endParaRPr>
          </a:p>
        </p:txBody>
      </p:sp>
      <p:sp>
        <p:nvSpPr>
          <p:cNvPr id="5" name="Line 234"/>
          <p:cNvSpPr>
            <a:spLocks noChangeShapeType="1"/>
          </p:cNvSpPr>
          <p:nvPr/>
        </p:nvSpPr>
        <p:spPr bwMode="auto">
          <a:xfrm>
            <a:off x="755576" y="692696"/>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lgn="ctr">
              <a:defRPr/>
            </a:pPr>
            <a:endParaRPr lang="fr-FR" dirty="0">
              <a:latin typeface="Verdana" charset="0"/>
              <a:ea typeface="ＭＳ Ｐゴシック" charset="0"/>
            </a:endParaRPr>
          </a:p>
        </p:txBody>
      </p:sp>
      <p:sp>
        <p:nvSpPr>
          <p:cNvPr id="6" name="Espace réservé du contenu 5"/>
          <p:cNvSpPr>
            <a:spLocks noGrp="1"/>
          </p:cNvSpPr>
          <p:nvPr>
            <p:ph idx="1"/>
          </p:nvPr>
        </p:nvSpPr>
        <p:spPr>
          <a:xfrm>
            <a:off x="661914" y="836712"/>
            <a:ext cx="8229600" cy="4525963"/>
          </a:xfrm>
        </p:spPr>
        <p:txBody>
          <a:bodyPr/>
          <a:lstStyle/>
          <a:p>
            <a:pPr marL="0" indent="0">
              <a:buNone/>
            </a:pPr>
            <a:endParaRPr lang="fr-FR" dirty="0" smtClean="0">
              <a:hlinkClick r:id="rId2" action="ppaction://hlinkfile"/>
            </a:endParaRPr>
          </a:p>
          <a:p>
            <a:pPr marL="0" indent="0">
              <a:buNone/>
            </a:pPr>
            <a:endParaRPr lang="fr-FR" dirty="0">
              <a:hlinkClick r:id="rId2" action="ppaction://hlinkfile"/>
            </a:endParaRPr>
          </a:p>
          <a:p>
            <a:pPr marL="0" indent="0">
              <a:buNone/>
            </a:pPr>
            <a:endParaRPr lang="fr-FR" dirty="0" smtClean="0">
              <a:hlinkClick r:id="rId2" action="ppaction://hlinkfile"/>
            </a:endParaRPr>
          </a:p>
          <a:p>
            <a:pPr marL="0" indent="0" algn="ctr">
              <a:buNone/>
            </a:pPr>
            <a:r>
              <a:rPr lang="fr-FR" dirty="0">
                <a:hlinkClick r:id="rId2" action="ppaction://hlinkfile"/>
              </a:rPr>
              <a:t>C</a:t>
            </a:r>
            <a:r>
              <a:rPr lang="fr-FR" dirty="0" smtClean="0">
                <a:hlinkClick r:id="rId2" action="ppaction://hlinkfile"/>
              </a:rPr>
              <a:t>adre stratégique.docx</a:t>
            </a:r>
            <a:endParaRPr lang="fr-FR" dirty="0"/>
          </a:p>
        </p:txBody>
      </p:sp>
    </p:spTree>
    <p:extLst>
      <p:ext uri="{BB962C8B-B14F-4D97-AF65-F5344CB8AC3E}">
        <p14:creationId xmlns:p14="http://schemas.microsoft.com/office/powerpoint/2010/main" val="234471015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r>
              <a:rPr lang="fr-FR" b="1" dirty="0" smtClean="0">
                <a:effectLst>
                  <a:outerShdw blurRad="38100" dist="38100" dir="2700000" algn="tl">
                    <a:srgbClr val="000000">
                      <a:alpha val="43137"/>
                    </a:srgbClr>
                  </a:outerShdw>
                </a:effectLst>
                <a:latin typeface="Century" pitchFamily="18" charset="0"/>
              </a:rPr>
              <a:t>PERSONNES RESSOURCES</a:t>
            </a:r>
            <a:endParaRPr lang="fr-FR" b="1" dirty="0">
              <a:effectLst>
                <a:outerShdw blurRad="38100" dist="38100" dir="2700000" algn="tl">
                  <a:srgbClr val="000000">
                    <a:alpha val="43137"/>
                  </a:srgbClr>
                </a:outerShdw>
              </a:effectLst>
              <a:latin typeface="Century" pitchFamily="18" charset="0"/>
            </a:endParaRPr>
          </a:p>
          <a:p>
            <a:pPr marL="0" indent="0">
              <a:buNone/>
            </a:pPr>
            <a:endParaRPr lang="fr-FR" dirty="0" smtClean="0"/>
          </a:p>
          <a:p>
            <a:pPr marL="0" indent="0">
              <a:buNone/>
            </a:pPr>
            <a:endParaRPr lang="fr-FR" dirty="0" smtClean="0"/>
          </a:p>
          <a:p>
            <a:pPr marL="0" indent="0">
              <a:buNone/>
            </a:pPr>
            <a:r>
              <a:rPr lang="fr-FR" dirty="0"/>
              <a:t>	</a:t>
            </a:r>
          </a:p>
        </p:txBody>
      </p:sp>
      <p:sp>
        <p:nvSpPr>
          <p:cNvPr id="4" name="Line 234"/>
          <p:cNvSpPr>
            <a:spLocks noChangeShapeType="1"/>
          </p:cNvSpPr>
          <p:nvPr/>
        </p:nvSpPr>
        <p:spPr bwMode="auto">
          <a:xfrm>
            <a:off x="539552" y="2924944"/>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lgn="ctr">
              <a:defRPr/>
            </a:pPr>
            <a:endParaRPr lang="fr-FR" dirty="0">
              <a:latin typeface="Verdana" charset="0"/>
              <a:ea typeface="ＭＳ Ｐゴシック" charset="0"/>
            </a:endParaRPr>
          </a:p>
        </p:txBody>
      </p:sp>
    </p:spTree>
    <p:extLst>
      <p:ext uri="{BB962C8B-B14F-4D97-AF65-F5344CB8AC3E}">
        <p14:creationId xmlns:p14="http://schemas.microsoft.com/office/powerpoint/2010/main" val="15751665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7430"/>
            <a:ext cx="8229600" cy="613258"/>
          </a:xfrm>
        </p:spPr>
        <p:txBody>
          <a:bodyPr>
            <a:normAutofit/>
          </a:bodyPr>
          <a:lstStyle/>
          <a:p>
            <a:r>
              <a:rPr lang="fr-FR" sz="3200" b="1" dirty="0" smtClean="0">
                <a:effectLst>
                  <a:outerShdw blurRad="38100" dist="38100" dir="2700000" algn="tl">
                    <a:srgbClr val="000000">
                      <a:alpha val="43137"/>
                    </a:srgbClr>
                  </a:outerShdw>
                </a:effectLst>
                <a:latin typeface="Century" pitchFamily="18" charset="0"/>
              </a:rPr>
              <a:t>Personnes ressources</a:t>
            </a:r>
            <a:endParaRPr lang="fr-FR" sz="3200" b="1" dirty="0">
              <a:effectLst>
                <a:outerShdw blurRad="38100" dist="38100" dir="2700000" algn="tl">
                  <a:srgbClr val="000000">
                    <a:alpha val="43137"/>
                  </a:srgbClr>
                </a:outerShdw>
              </a:effectLst>
              <a:latin typeface="Century" pitchFamily="18" charset="0"/>
            </a:endParaRPr>
          </a:p>
        </p:txBody>
      </p:sp>
      <p:sp>
        <p:nvSpPr>
          <p:cNvPr id="4" name="Line 234"/>
          <p:cNvSpPr>
            <a:spLocks noChangeShapeType="1"/>
          </p:cNvSpPr>
          <p:nvPr/>
        </p:nvSpPr>
        <p:spPr bwMode="auto">
          <a:xfrm>
            <a:off x="396502" y="620688"/>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3061087527"/>
              </p:ext>
            </p:extLst>
          </p:nvPr>
        </p:nvGraphicFramePr>
        <p:xfrm>
          <a:off x="451810" y="1124744"/>
          <a:ext cx="8321541" cy="4133904"/>
        </p:xfrm>
        <a:graphic>
          <a:graphicData uri="http://schemas.openxmlformats.org/drawingml/2006/table">
            <a:tbl>
              <a:tblPr firstRow="1" firstCol="1" bandRow="1">
                <a:tableStyleId>{5C22544A-7EE6-4342-B048-85BDC9FD1C3A}</a:tableStyleId>
              </a:tblPr>
              <a:tblGrid>
                <a:gridCol w="578631"/>
                <a:gridCol w="3670764"/>
                <a:gridCol w="4072146"/>
              </a:tblGrid>
              <a:tr h="44663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N°</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800">
                          <a:effectLst>
                            <a:outerShdw blurRad="38100" dist="38100" dir="2700000" algn="tl">
                              <a:srgbClr val="000000">
                                <a:alpha val="43137"/>
                              </a:srgbClr>
                            </a:outerShdw>
                          </a:effectLst>
                          <a:latin typeface="Arial Narrow" pitchFamily="34" charset="0"/>
                        </a:rPr>
                        <a:t>Nom et prénoms</a:t>
                      </a:r>
                      <a:endParaRPr lang="fr-FR" sz="180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Fonction</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r h="44663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1.</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Dr Bobo Kadiri Serge</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Supervision générale</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r h="44663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2.</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err="1">
                          <a:effectLst>
                            <a:outerShdw blurRad="38100" dist="38100" dir="2700000" algn="tl">
                              <a:srgbClr val="000000">
                                <a:alpha val="43137"/>
                              </a:srgbClr>
                            </a:outerShdw>
                          </a:effectLst>
                          <a:latin typeface="Arial Narrow" pitchFamily="34" charset="0"/>
                        </a:rPr>
                        <a:t>Kamgang</a:t>
                      </a:r>
                      <a:r>
                        <a:rPr lang="fr-FR" sz="1600" dirty="0">
                          <a:effectLst>
                            <a:outerShdw blurRad="38100" dist="38100" dir="2700000" algn="tl">
                              <a:srgbClr val="000000">
                                <a:alpha val="43137"/>
                              </a:srgbClr>
                            </a:outerShdw>
                          </a:effectLst>
                          <a:latin typeface="Arial Narrow" pitchFamily="34" charset="0"/>
                        </a:rPr>
                        <a:t> Serge Alexis</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Chef de DMAF</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r h="44663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3.</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a:effectLst>
                            <a:outerShdw blurRad="38100" dist="38100" dir="2700000" algn="tl">
                              <a:srgbClr val="000000">
                                <a:alpha val="43137"/>
                              </a:srgbClr>
                            </a:outerShdw>
                          </a:effectLst>
                          <a:latin typeface="Arial Narrow" pitchFamily="34" charset="0"/>
                        </a:rPr>
                        <a:t>Iyah Emanuel</a:t>
                      </a:r>
                      <a:endParaRPr lang="fr-FR" sz="160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Assistant</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r h="44663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4.</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a:effectLst>
                            <a:outerShdw blurRad="38100" dist="38100" dir="2700000" algn="tl">
                              <a:srgbClr val="000000">
                                <a:alpha val="43137"/>
                              </a:srgbClr>
                            </a:outerShdw>
                          </a:effectLst>
                          <a:latin typeface="Arial Narrow" pitchFamily="34" charset="0"/>
                        </a:rPr>
                        <a:t>Babale Michel</a:t>
                      </a:r>
                      <a:endParaRPr lang="fr-FR" sz="160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Membre</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r h="44663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5.</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a:effectLst>
                            <a:outerShdw blurRad="38100" dist="38100" dir="2700000" algn="tl">
                              <a:srgbClr val="000000">
                                <a:alpha val="43137"/>
                              </a:srgbClr>
                            </a:outerShdw>
                          </a:effectLst>
                          <a:latin typeface="Arial Narrow" pitchFamily="34" charset="0"/>
                        </a:rPr>
                        <a:t>Tsakem Samuel</a:t>
                      </a:r>
                      <a:endParaRPr lang="fr-FR" sz="160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Membre</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r h="44663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6.</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a:effectLst>
                            <a:outerShdw blurRad="38100" dist="38100" dir="2700000" algn="tl">
                              <a:srgbClr val="000000">
                                <a:alpha val="43137"/>
                              </a:srgbClr>
                            </a:outerShdw>
                          </a:effectLst>
                          <a:latin typeface="Arial Narrow" pitchFamily="34" charset="0"/>
                        </a:rPr>
                        <a:t>Jiotsa Elvire</a:t>
                      </a:r>
                      <a:endParaRPr lang="fr-FR" sz="160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Membre</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r h="44663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7.</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a:effectLst>
                            <a:outerShdw blurRad="38100" dist="38100" dir="2700000" algn="tl">
                              <a:srgbClr val="000000">
                                <a:alpha val="43137"/>
                              </a:srgbClr>
                            </a:outerShdw>
                          </a:effectLst>
                          <a:latin typeface="Arial Narrow" pitchFamily="34" charset="0"/>
                        </a:rPr>
                        <a:t>Maha Ngalié</a:t>
                      </a:r>
                      <a:endParaRPr lang="fr-FR" sz="160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Membre</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r h="531384">
                <a:tc>
                  <a:txBody>
                    <a:bodyPr/>
                    <a:lstStyle/>
                    <a:p>
                      <a:pPr algn="ctr">
                        <a:lnSpc>
                          <a:spcPct val="115000"/>
                        </a:lnSpc>
                        <a:spcAft>
                          <a:spcPts val="1000"/>
                        </a:spcAft>
                      </a:pPr>
                      <a:r>
                        <a:rPr lang="fr-FR" sz="1800" dirty="0">
                          <a:effectLst>
                            <a:outerShdw blurRad="38100" dist="38100" dir="2700000" algn="tl">
                              <a:srgbClr val="000000">
                                <a:alpha val="43137"/>
                              </a:srgbClr>
                            </a:outerShdw>
                          </a:effectLst>
                          <a:latin typeface="Arial Narrow" pitchFamily="34" charset="0"/>
                        </a:rPr>
                        <a:t>8.</a:t>
                      </a:r>
                      <a:endParaRPr lang="fr-FR" sz="18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Experts externes (guides chasses et chercheurs associés)</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c>
                  <a:txBody>
                    <a:bodyPr/>
                    <a:lstStyle/>
                    <a:p>
                      <a:pPr algn="ctr">
                        <a:lnSpc>
                          <a:spcPct val="115000"/>
                        </a:lnSpc>
                        <a:spcAft>
                          <a:spcPts val="1000"/>
                        </a:spcAft>
                      </a:pPr>
                      <a:r>
                        <a:rPr lang="fr-FR" sz="1600" dirty="0">
                          <a:effectLst>
                            <a:outerShdw blurRad="38100" dist="38100" dir="2700000" algn="tl">
                              <a:srgbClr val="000000">
                                <a:alpha val="43137"/>
                              </a:srgbClr>
                            </a:outerShdw>
                          </a:effectLst>
                          <a:latin typeface="Arial Narrow" pitchFamily="34" charset="0"/>
                        </a:rPr>
                        <a:t>Appui, Partenariat et conseil</a:t>
                      </a:r>
                      <a:endParaRPr lang="fr-FR" sz="1600" dirty="0">
                        <a:solidFill>
                          <a:srgbClr val="000000"/>
                        </a:solidFill>
                        <a:effectLst>
                          <a:outerShdw blurRad="38100" dist="38100" dir="2700000" algn="tl">
                            <a:srgbClr val="000000">
                              <a:alpha val="43137"/>
                            </a:srgbClr>
                          </a:outerShdw>
                        </a:effectLst>
                        <a:latin typeface="Arial Narrow" pitchFamily="34" charset="0"/>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7434010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r>
              <a:rPr lang="fr-FR" b="1" dirty="0" smtClean="0">
                <a:effectLst>
                  <a:outerShdw blurRad="38100" dist="38100" dir="2700000" algn="tl">
                    <a:srgbClr val="000000">
                      <a:alpha val="43137"/>
                    </a:srgbClr>
                  </a:outerShdw>
                </a:effectLst>
                <a:latin typeface="Century" pitchFamily="18" charset="0"/>
              </a:rPr>
              <a:t>VISION ET MODUS VIVENDI</a:t>
            </a:r>
            <a:endParaRPr lang="fr-FR" b="1" dirty="0">
              <a:effectLst>
                <a:outerShdw blurRad="38100" dist="38100" dir="2700000" algn="tl">
                  <a:srgbClr val="000000">
                    <a:alpha val="43137"/>
                  </a:srgbClr>
                </a:outerShdw>
              </a:effectLst>
              <a:latin typeface="Century" pitchFamily="18" charset="0"/>
            </a:endParaRPr>
          </a:p>
          <a:p>
            <a:pPr marL="0" indent="0">
              <a:buNone/>
            </a:pPr>
            <a:endParaRPr lang="fr-FR" dirty="0" smtClean="0"/>
          </a:p>
          <a:p>
            <a:pPr marL="0" indent="0">
              <a:buNone/>
            </a:pPr>
            <a:endParaRPr lang="fr-FR" dirty="0" smtClean="0"/>
          </a:p>
          <a:p>
            <a:pPr marL="0" indent="0">
              <a:buNone/>
            </a:pPr>
            <a:r>
              <a:rPr lang="fr-FR" dirty="0"/>
              <a:t>	</a:t>
            </a:r>
          </a:p>
        </p:txBody>
      </p:sp>
      <p:sp>
        <p:nvSpPr>
          <p:cNvPr id="4" name="Line 234"/>
          <p:cNvSpPr>
            <a:spLocks noChangeShapeType="1"/>
          </p:cNvSpPr>
          <p:nvPr/>
        </p:nvSpPr>
        <p:spPr bwMode="auto">
          <a:xfrm>
            <a:off x="539552" y="2924944"/>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lgn="ctr">
              <a:defRPr/>
            </a:pPr>
            <a:endParaRPr lang="fr-FR" dirty="0">
              <a:latin typeface="Verdana" charset="0"/>
              <a:ea typeface="ＭＳ Ｐゴシック" charset="0"/>
            </a:endParaRPr>
          </a:p>
        </p:txBody>
      </p:sp>
    </p:spTree>
    <p:extLst>
      <p:ext uri="{BB962C8B-B14F-4D97-AF65-F5344CB8AC3E}">
        <p14:creationId xmlns:p14="http://schemas.microsoft.com/office/powerpoint/2010/main" val="237550678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4624"/>
            <a:ext cx="9144000" cy="648072"/>
          </a:xfrm>
        </p:spPr>
        <p:txBody>
          <a:bodyPr>
            <a:normAutofit/>
          </a:bodyPr>
          <a:lstStyle/>
          <a:p>
            <a:r>
              <a:rPr lang="fr-FR" sz="3200" b="1" dirty="0" smtClean="0">
                <a:effectLst>
                  <a:outerShdw blurRad="38100" dist="38100" dir="2700000" algn="tl">
                    <a:srgbClr val="000000">
                      <a:alpha val="43137"/>
                    </a:srgbClr>
                  </a:outerShdw>
                </a:effectLst>
                <a:latin typeface="Century" pitchFamily="18" charset="0"/>
              </a:rPr>
              <a:t>Vision</a:t>
            </a:r>
            <a:endParaRPr lang="fr-FR" sz="3200" b="1" dirty="0">
              <a:effectLst>
                <a:outerShdw blurRad="38100" dist="38100" dir="2700000" algn="tl">
                  <a:srgbClr val="000000">
                    <a:alpha val="43137"/>
                  </a:srgbClr>
                </a:outerShdw>
              </a:effectLst>
              <a:latin typeface="Century" pitchFamily="18" charset="0"/>
            </a:endParaRPr>
          </a:p>
        </p:txBody>
      </p:sp>
      <p:sp>
        <p:nvSpPr>
          <p:cNvPr id="4" name="Line 234"/>
          <p:cNvSpPr>
            <a:spLocks noChangeShapeType="1"/>
          </p:cNvSpPr>
          <p:nvPr/>
        </p:nvSpPr>
        <p:spPr bwMode="auto">
          <a:xfrm>
            <a:off x="539750" y="620688"/>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
        <p:nvSpPr>
          <p:cNvPr id="6" name="Espace réservé du contenu 5"/>
          <p:cNvSpPr>
            <a:spLocks noGrp="1"/>
          </p:cNvSpPr>
          <p:nvPr>
            <p:ph idx="1"/>
          </p:nvPr>
        </p:nvSpPr>
        <p:spPr>
          <a:xfrm>
            <a:off x="545342" y="1052736"/>
            <a:ext cx="8244408" cy="4608512"/>
          </a:xfrm>
          <a:prstGeom prst="smileyFace">
            <a:avLst>
              <a:gd name="adj" fmla="val 4653"/>
            </a:avLst>
          </a:prstGeom>
        </p:spPr>
        <p:style>
          <a:lnRef idx="1">
            <a:schemeClr val="accent3"/>
          </a:lnRef>
          <a:fillRef idx="2">
            <a:schemeClr val="accent3"/>
          </a:fillRef>
          <a:effectRef idx="1">
            <a:schemeClr val="accent3"/>
          </a:effectRef>
          <a:fontRef idx="minor">
            <a:schemeClr val="dk1"/>
          </a:fontRef>
        </p:style>
        <p:txBody>
          <a:bodyPr anchor="ctr">
            <a:normAutofit/>
          </a:bodyPr>
          <a:lstStyle/>
          <a:p>
            <a:pPr marL="0" indent="0" algn="ctr">
              <a:buNone/>
              <a:defRPr/>
            </a:pPr>
            <a:r>
              <a:rPr lang="fr-CA"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Recherche _action</a:t>
            </a:r>
          </a:p>
          <a:p>
            <a:pPr marL="0" indent="0" algn="ctr">
              <a:buNone/>
              <a:defRPr/>
            </a:pPr>
            <a:endParaRPr lang="fr-CA" dirty="0">
              <a:solidFill>
                <a:srgbClr val="00FF00"/>
              </a:solidFill>
              <a:latin typeface="Times New Roman" pitchFamily="18" charset="0"/>
              <a:cs typeface="Times New Roman" pitchFamily="18" charset="0"/>
            </a:endParaRPr>
          </a:p>
          <a:p>
            <a:pPr marL="0" indent="0" algn="ctr">
              <a:buNone/>
              <a:defRPr/>
            </a:pPr>
            <a:r>
              <a:rPr lang="fr-CA" sz="2800" b="1" dirty="0" smtClean="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a:t>
            </a:r>
            <a:r>
              <a:rPr lang="fr-CA" sz="2800" b="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800" b="1" dirty="0" smtClean="0">
                <a:effectLst>
                  <a:outerShdw blurRad="38100" dist="38100" dir="2700000" algn="tl">
                    <a:srgbClr val="000000">
                      <a:alpha val="43137"/>
                    </a:srgbClr>
                  </a:outerShdw>
                </a:effectLst>
                <a:latin typeface="Arial Narrow" pitchFamily="34" charset="0"/>
                <a:cs typeface="Arial" pitchFamily="34" charset="0"/>
              </a:rPr>
              <a:t>Se </a:t>
            </a:r>
            <a:r>
              <a:rPr lang="fr-FR" sz="2800" b="1" dirty="0">
                <a:effectLst>
                  <a:outerShdw blurRad="38100" dist="38100" dir="2700000" algn="tl">
                    <a:srgbClr val="000000">
                      <a:alpha val="43137"/>
                    </a:srgbClr>
                  </a:outerShdw>
                </a:effectLst>
                <a:latin typeface="Arial Narrow" pitchFamily="34" charset="0"/>
                <a:cs typeface="Arial" pitchFamily="34" charset="0"/>
              </a:rPr>
              <a:t>positionner comme référence en matière d’aménagement  et gestion des </a:t>
            </a:r>
            <a:r>
              <a:rPr lang="fr-FR" sz="2800" b="1" dirty="0" smtClean="0">
                <a:effectLst>
                  <a:outerShdw blurRad="38100" dist="38100" dir="2700000" algn="tl">
                    <a:srgbClr val="000000">
                      <a:alpha val="43137"/>
                    </a:srgbClr>
                  </a:outerShdw>
                </a:effectLst>
                <a:latin typeface="Arial Narrow" pitchFamily="34" charset="0"/>
                <a:cs typeface="Arial" pitchFamily="34" charset="0"/>
              </a:rPr>
              <a:t>  mammifères </a:t>
            </a:r>
            <a:r>
              <a:rPr lang="fr-FR" sz="2800" b="1" dirty="0">
                <a:effectLst>
                  <a:outerShdw blurRad="38100" dist="38100" dir="2700000" algn="tl">
                    <a:srgbClr val="000000">
                      <a:alpha val="43137"/>
                    </a:srgbClr>
                  </a:outerShdw>
                </a:effectLst>
                <a:latin typeface="Arial Narrow" pitchFamily="34" charset="0"/>
                <a:cs typeface="Arial" pitchFamily="34" charset="0"/>
              </a:rPr>
              <a:t>en Afrique francophone d’ici 2025</a:t>
            </a:r>
            <a:r>
              <a:rPr lang="fr-FR" sz="2800" dirty="0"/>
              <a:t>. </a:t>
            </a:r>
            <a:r>
              <a:rPr lang="fr-CA" sz="2800" dirty="0" smtClean="0">
                <a:solidFill>
                  <a:srgbClr val="00B0F0"/>
                </a:solidFill>
                <a:latin typeface="Times New Roman" pitchFamily="18" charset="0"/>
                <a:cs typeface="Times New Roman" pitchFamily="18" charset="0"/>
              </a:rPr>
              <a:t>»</a:t>
            </a:r>
            <a:endParaRPr lang="fr-FR" dirty="0">
              <a:solidFill>
                <a:srgbClr val="00B0F0"/>
              </a:solidFill>
              <a:latin typeface="Times New Roman" pitchFamily="18" charset="0"/>
              <a:cs typeface="Times New Roman" pitchFamily="18" charset="0"/>
            </a:endParaRPr>
          </a:p>
          <a:p>
            <a:pPr algn="ctr">
              <a:defRPr/>
            </a:pPr>
            <a:endParaRPr lang="fr-FR" dirty="0"/>
          </a:p>
        </p:txBody>
      </p:sp>
    </p:spTree>
    <p:extLst>
      <p:ext uri="{BB962C8B-B14F-4D97-AF65-F5344CB8AC3E}">
        <p14:creationId xmlns:p14="http://schemas.microsoft.com/office/powerpoint/2010/main" val="1795795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p:cTn id="25"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4624"/>
            <a:ext cx="9144000" cy="648072"/>
          </a:xfrm>
        </p:spPr>
        <p:txBody>
          <a:bodyPr>
            <a:normAutofit/>
          </a:bodyPr>
          <a:lstStyle/>
          <a:p>
            <a:r>
              <a:rPr lang="fr-FR" sz="3200" b="1" dirty="0" smtClean="0">
                <a:effectLst>
                  <a:outerShdw blurRad="38100" dist="38100" dir="2700000" algn="tl">
                    <a:srgbClr val="000000">
                      <a:alpha val="43137"/>
                    </a:srgbClr>
                  </a:outerShdw>
                </a:effectLst>
                <a:latin typeface="Century" pitchFamily="18" charset="0"/>
              </a:rPr>
              <a:t>Modus vivendi</a:t>
            </a:r>
            <a:endParaRPr lang="fr-FR" sz="3200" b="1" dirty="0">
              <a:effectLst>
                <a:outerShdw blurRad="38100" dist="38100" dir="2700000" algn="tl">
                  <a:srgbClr val="000000">
                    <a:alpha val="43137"/>
                  </a:srgbClr>
                </a:outerShdw>
              </a:effectLst>
              <a:latin typeface="Century" pitchFamily="18" charset="0"/>
            </a:endParaRPr>
          </a:p>
        </p:txBody>
      </p:sp>
      <p:sp>
        <p:nvSpPr>
          <p:cNvPr id="4" name="Line 234"/>
          <p:cNvSpPr>
            <a:spLocks noChangeShapeType="1"/>
          </p:cNvSpPr>
          <p:nvPr/>
        </p:nvSpPr>
        <p:spPr bwMode="auto">
          <a:xfrm>
            <a:off x="539750" y="620688"/>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
        <p:nvSpPr>
          <p:cNvPr id="6" name="Espace réservé du contenu 5"/>
          <p:cNvSpPr>
            <a:spLocks noGrp="1"/>
          </p:cNvSpPr>
          <p:nvPr>
            <p:ph idx="1"/>
          </p:nvPr>
        </p:nvSpPr>
        <p:spPr>
          <a:xfrm>
            <a:off x="1259632" y="1052736"/>
            <a:ext cx="6958607" cy="4525963"/>
          </a:xfrm>
          <a:prstGeom prst="smileyFace">
            <a:avLst>
              <a:gd name="adj" fmla="val 4653"/>
            </a:avLst>
          </a:prstGeom>
        </p:spPr>
        <p:style>
          <a:lnRef idx="3">
            <a:schemeClr val="lt1"/>
          </a:lnRef>
          <a:fillRef idx="1">
            <a:schemeClr val="dk1"/>
          </a:fillRef>
          <a:effectRef idx="1">
            <a:schemeClr val="dk1"/>
          </a:effectRef>
          <a:fontRef idx="minor">
            <a:schemeClr val="lt1"/>
          </a:fontRef>
        </p:style>
        <p:txBody>
          <a:bodyPr anchor="ctr"/>
          <a:lstStyle/>
          <a:p>
            <a:pPr algn="ctr">
              <a:defRPr/>
            </a:pPr>
            <a:endParaRPr lang="fr-CA" dirty="0">
              <a:solidFill>
                <a:srgbClr val="00FF00"/>
              </a:solidFill>
              <a:latin typeface="Times New Roman" pitchFamily="18" charset="0"/>
              <a:cs typeface="Times New Roman" pitchFamily="18" charset="0"/>
            </a:endParaRPr>
          </a:p>
          <a:p>
            <a:pPr algn="ctr">
              <a:defRPr/>
            </a:pPr>
            <a:endParaRPr lang="fr-CA" dirty="0">
              <a:solidFill>
                <a:srgbClr val="00FF00"/>
              </a:solidFill>
              <a:latin typeface="Times New Roman" pitchFamily="18" charset="0"/>
              <a:cs typeface="Times New Roman" pitchFamily="18" charset="0"/>
            </a:endParaRPr>
          </a:p>
          <a:p>
            <a:pPr marL="0" indent="0" algn="ctr">
              <a:buNone/>
              <a:defRPr/>
            </a:pPr>
            <a:r>
              <a:rPr lang="fr-CA" sz="2800" b="1" dirty="0" smtClean="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a:t>
            </a:r>
            <a:r>
              <a:rPr lang="fr-CA" sz="2800" b="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800" b="1" dirty="0">
                <a:effectLst>
                  <a:outerShdw blurRad="38100" dist="38100" dir="2700000" algn="tl">
                    <a:srgbClr val="000000">
                      <a:alpha val="43137"/>
                    </a:srgbClr>
                  </a:outerShdw>
                </a:effectLst>
                <a:latin typeface="Arial Narrow" pitchFamily="34" charset="0"/>
              </a:rPr>
              <a:t>Ensemble pour une faune saine, rentable et durable</a:t>
            </a:r>
            <a:r>
              <a:rPr lang="fr-CA" sz="2800" dirty="0" smtClean="0">
                <a:solidFill>
                  <a:srgbClr val="00B0F0"/>
                </a:solidFill>
                <a:latin typeface="Times New Roman" pitchFamily="18" charset="0"/>
                <a:cs typeface="Times New Roman" pitchFamily="18" charset="0"/>
              </a:rPr>
              <a:t>»</a:t>
            </a:r>
            <a:endParaRPr lang="fr-FR" dirty="0">
              <a:solidFill>
                <a:srgbClr val="00B0F0"/>
              </a:solidFill>
              <a:latin typeface="Times New Roman" pitchFamily="18" charset="0"/>
              <a:cs typeface="Times New Roman" pitchFamily="18" charset="0"/>
            </a:endParaRPr>
          </a:p>
          <a:p>
            <a:pPr algn="ctr">
              <a:defRPr/>
            </a:pPr>
            <a:endParaRPr lang="fr-FR" dirty="0"/>
          </a:p>
        </p:txBody>
      </p:sp>
    </p:spTree>
    <p:extLst>
      <p:ext uri="{BB962C8B-B14F-4D97-AF65-F5344CB8AC3E}">
        <p14:creationId xmlns:p14="http://schemas.microsoft.com/office/powerpoint/2010/main" val="168589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r>
              <a:rPr lang="fr-FR" b="1" dirty="0" smtClean="0">
                <a:effectLst>
                  <a:outerShdw blurRad="38100" dist="38100" dir="2700000" algn="tl">
                    <a:srgbClr val="000000">
                      <a:alpha val="43137"/>
                    </a:srgbClr>
                  </a:outerShdw>
                </a:effectLst>
                <a:latin typeface="Century" pitchFamily="18" charset="0"/>
              </a:rPr>
              <a:t>CONCLUSION</a:t>
            </a:r>
            <a:endParaRPr lang="fr-FR" b="1" dirty="0">
              <a:effectLst>
                <a:outerShdw blurRad="38100" dist="38100" dir="2700000" algn="tl">
                  <a:srgbClr val="000000">
                    <a:alpha val="43137"/>
                  </a:srgbClr>
                </a:outerShdw>
              </a:effectLst>
              <a:latin typeface="Century" pitchFamily="18" charset="0"/>
            </a:endParaRPr>
          </a:p>
          <a:p>
            <a:pPr marL="0" indent="0">
              <a:buNone/>
            </a:pPr>
            <a:endParaRPr lang="fr-FR" dirty="0" smtClean="0"/>
          </a:p>
          <a:p>
            <a:pPr marL="0" indent="0">
              <a:buNone/>
            </a:pPr>
            <a:endParaRPr lang="fr-FR" dirty="0" smtClean="0"/>
          </a:p>
          <a:p>
            <a:pPr marL="0" indent="0">
              <a:buNone/>
            </a:pPr>
            <a:r>
              <a:rPr lang="fr-FR" dirty="0"/>
              <a:t>	</a:t>
            </a:r>
          </a:p>
        </p:txBody>
      </p:sp>
      <p:sp>
        <p:nvSpPr>
          <p:cNvPr id="4" name="Line 234"/>
          <p:cNvSpPr>
            <a:spLocks noChangeShapeType="1"/>
          </p:cNvSpPr>
          <p:nvPr/>
        </p:nvSpPr>
        <p:spPr bwMode="auto">
          <a:xfrm>
            <a:off x="539552" y="2924944"/>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lgn="ctr">
              <a:defRPr/>
            </a:pPr>
            <a:endParaRPr lang="fr-FR" dirty="0">
              <a:latin typeface="Verdana" charset="0"/>
              <a:ea typeface="ＭＳ Ｐゴシック" charset="0"/>
            </a:endParaRPr>
          </a:p>
        </p:txBody>
      </p:sp>
    </p:spTree>
    <p:extLst>
      <p:ext uri="{BB962C8B-B14F-4D97-AF65-F5344CB8AC3E}">
        <p14:creationId xmlns:p14="http://schemas.microsoft.com/office/powerpoint/2010/main" val="296584406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Décision 6"/>
          <p:cNvSpPr/>
          <p:nvPr/>
        </p:nvSpPr>
        <p:spPr>
          <a:xfrm>
            <a:off x="1818673" y="1556792"/>
            <a:ext cx="5328592" cy="1440160"/>
          </a:xfrm>
          <a:prstGeom prst="flowChartDecision">
            <a:avLst/>
          </a:prstGeom>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fr-FR" sz="3200" b="1" dirty="0" smtClean="0">
              <a:solidFill>
                <a:srgbClr val="7030A0"/>
              </a:solidFill>
              <a:effectLst>
                <a:outerShdw blurRad="38100" dist="38100" dir="2700000" algn="tl">
                  <a:srgbClr val="000000">
                    <a:alpha val="43137"/>
                  </a:srgbClr>
                </a:outerShdw>
              </a:effectLst>
              <a:latin typeface="Mistral" pitchFamily="66" charset="0"/>
            </a:endParaRPr>
          </a:p>
          <a:p>
            <a:pPr algn="ctr"/>
            <a:r>
              <a:rPr lang="fr-FR" sz="4000" b="1" dirty="0" smtClean="0">
                <a:solidFill>
                  <a:srgbClr val="7030A0"/>
                </a:solidFill>
                <a:effectLst>
                  <a:outerShdw blurRad="38100" dist="38100" dir="2700000" algn="tl">
                    <a:srgbClr val="000000">
                      <a:alpha val="43137"/>
                    </a:srgbClr>
                  </a:outerShdw>
                </a:effectLst>
                <a:latin typeface="Mistral" pitchFamily="66" charset="0"/>
              </a:rPr>
              <a:t>EFG_DMAF</a:t>
            </a:r>
          </a:p>
          <a:p>
            <a:pPr algn="ctr"/>
            <a:endParaRPr lang="fr-FR" sz="3200" b="1" dirty="0">
              <a:solidFill>
                <a:srgbClr val="7030A0"/>
              </a:solidFill>
              <a:effectLst>
                <a:outerShdw blurRad="38100" dist="38100" dir="2700000" algn="tl">
                  <a:srgbClr val="000000">
                    <a:alpha val="43137"/>
                  </a:srgbClr>
                </a:outerShdw>
              </a:effectLst>
              <a:latin typeface="Mistral" pitchFamily="66" charset="0"/>
            </a:endParaRPr>
          </a:p>
        </p:txBody>
      </p:sp>
      <p:sp>
        <p:nvSpPr>
          <p:cNvPr id="3" name="Espace réservé du contenu 2"/>
          <p:cNvSpPr>
            <a:spLocks noGrp="1"/>
          </p:cNvSpPr>
          <p:nvPr>
            <p:ph idx="1"/>
          </p:nvPr>
        </p:nvSpPr>
        <p:spPr>
          <a:xfrm>
            <a:off x="640080" y="160040"/>
            <a:ext cx="8229600" cy="676672"/>
          </a:xfrm>
        </p:spPr>
        <p:txBody>
          <a:bodyPr/>
          <a:lstStyle/>
          <a:p>
            <a:pPr marL="0" indent="0" algn="ctr">
              <a:buNone/>
            </a:pPr>
            <a:r>
              <a:rPr lang="fr-FR" b="1" dirty="0">
                <a:effectLst>
                  <a:outerShdw blurRad="38100" dist="38100" dir="2700000" algn="tl">
                    <a:srgbClr val="000000">
                      <a:alpha val="43137"/>
                    </a:srgbClr>
                  </a:outerShdw>
                </a:effectLst>
                <a:latin typeface="Century" pitchFamily="18" charset="0"/>
              </a:rPr>
              <a:t>C</a:t>
            </a:r>
            <a:r>
              <a:rPr lang="fr-FR" b="1" dirty="0" smtClean="0">
                <a:effectLst>
                  <a:outerShdw blurRad="38100" dist="38100" dir="2700000" algn="tl">
                    <a:srgbClr val="000000">
                      <a:alpha val="43137"/>
                    </a:srgbClr>
                  </a:outerShdw>
                </a:effectLst>
                <a:latin typeface="Century" pitchFamily="18" charset="0"/>
              </a:rPr>
              <a:t>onclusion</a:t>
            </a:r>
            <a:endParaRPr lang="fr-FR" b="1" dirty="0">
              <a:effectLst>
                <a:outerShdw blurRad="38100" dist="38100" dir="2700000" algn="tl">
                  <a:srgbClr val="000000">
                    <a:alpha val="43137"/>
                  </a:srgbClr>
                </a:outerShdw>
              </a:effectLst>
              <a:latin typeface="Century" pitchFamily="18" charset="0"/>
            </a:endParaRPr>
          </a:p>
        </p:txBody>
      </p:sp>
      <p:sp>
        <p:nvSpPr>
          <p:cNvPr id="5" name="Line 234"/>
          <p:cNvSpPr>
            <a:spLocks noChangeShapeType="1"/>
          </p:cNvSpPr>
          <p:nvPr/>
        </p:nvSpPr>
        <p:spPr bwMode="auto">
          <a:xfrm>
            <a:off x="539552" y="836712"/>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
        <p:nvSpPr>
          <p:cNvPr id="2" name="ZoneTexte 1"/>
          <p:cNvSpPr txBox="1"/>
          <p:nvPr/>
        </p:nvSpPr>
        <p:spPr>
          <a:xfrm>
            <a:off x="539553" y="3573016"/>
            <a:ext cx="8135938" cy="1569660"/>
          </a:xfrm>
          <a:prstGeom prst="rect">
            <a:avLst/>
          </a:prstGeom>
          <a:noFill/>
        </p:spPr>
        <p:txBody>
          <a:bodyPr wrap="square" rtlCol="0">
            <a:spAutoFit/>
          </a:bodyPr>
          <a:lstStyle/>
          <a:p>
            <a:pPr algn="ctr"/>
            <a:r>
              <a:rPr lang="fr-FR" sz="3200" dirty="0" smtClean="0">
                <a:effectLst>
                  <a:outerShdw blurRad="38100" dist="38100" dir="2700000" algn="tl">
                    <a:srgbClr val="000000">
                      <a:alpha val="43137"/>
                    </a:srgbClr>
                  </a:outerShdw>
                </a:effectLst>
                <a:latin typeface="Comic Sans MS" pitchFamily="66" charset="0"/>
              </a:rPr>
              <a:t>Tous pour la faune  et la faune pour tous </a:t>
            </a:r>
          </a:p>
          <a:p>
            <a:pPr algn="ctr"/>
            <a:endParaRPr lang="fr-FR" sz="3200" dirty="0" smtClean="0">
              <a:latin typeface="Comic Sans MS" pitchFamily="66" charset="0"/>
            </a:endParaRPr>
          </a:p>
          <a:p>
            <a:pPr algn="ctr"/>
            <a:r>
              <a:rPr lang="fr-FR" sz="3200" dirty="0" smtClean="0">
                <a:latin typeface="Comic Sans MS" pitchFamily="66" charset="0"/>
              </a:rPr>
              <a:t>je vous remercie</a:t>
            </a:r>
            <a:endParaRPr lang="fr-FR" sz="3200" dirty="0">
              <a:latin typeface="Comic Sans MS" pitchFamily="66" charset="0"/>
            </a:endParaRPr>
          </a:p>
        </p:txBody>
      </p:sp>
    </p:spTree>
    <p:extLst>
      <p:ext uri="{BB962C8B-B14F-4D97-AF65-F5344CB8AC3E}">
        <p14:creationId xmlns:p14="http://schemas.microsoft.com/office/powerpoint/2010/main" val="167855020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7"/>
                                        </p:tgtEl>
                                      </p:cBhvr>
                                    </p:animEffect>
                                    <p:set>
                                      <p:cBhvr>
                                        <p:cTn id="7" dur="1" fill="hold">
                                          <p:stCondLst>
                                            <p:cond delay="19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44624"/>
            <a:ext cx="5040560" cy="792088"/>
          </a:xfrm>
        </p:spPr>
        <p:txBody>
          <a:bodyPr>
            <a:normAutofit/>
          </a:bodyPr>
          <a:lstStyle/>
          <a:p>
            <a:r>
              <a:rPr lang="fr-FR" sz="3200" b="1" dirty="0" smtClean="0">
                <a:effectLst>
                  <a:outerShdw blurRad="38100" dist="38100" dir="2700000" algn="tl">
                    <a:srgbClr val="000000">
                      <a:alpha val="43137"/>
                    </a:srgbClr>
                  </a:outerShdw>
                </a:effectLst>
                <a:latin typeface="Century" pitchFamily="18" charset="0"/>
              </a:rPr>
              <a:t>Plan</a:t>
            </a:r>
            <a:endParaRPr lang="fr-FR" sz="3200" b="1" dirty="0">
              <a:effectLst>
                <a:outerShdw blurRad="38100" dist="38100" dir="2700000" algn="tl">
                  <a:srgbClr val="000000">
                    <a:alpha val="43137"/>
                  </a:srgbClr>
                </a:outerShdw>
              </a:effectLst>
              <a:latin typeface="Century" pitchFamily="18" charset="0"/>
            </a:endParaRPr>
          </a:p>
        </p:txBody>
      </p:sp>
      <p:sp>
        <p:nvSpPr>
          <p:cNvPr id="3" name="Espace réservé du contenu 2"/>
          <p:cNvSpPr>
            <a:spLocks noGrp="1"/>
          </p:cNvSpPr>
          <p:nvPr>
            <p:ph idx="1"/>
          </p:nvPr>
        </p:nvSpPr>
        <p:spPr>
          <a:xfrm>
            <a:off x="1043608" y="1052736"/>
            <a:ext cx="7632080" cy="5462067"/>
          </a:xfrm>
        </p:spPr>
        <p:txBody>
          <a:bodyPr>
            <a:normAutofit/>
          </a:bodyPr>
          <a:lstStyle/>
          <a:p>
            <a:pPr>
              <a:lnSpc>
                <a:spcPct val="150000"/>
              </a:lnSpc>
              <a:buClr>
                <a:srgbClr val="7030A0"/>
              </a:buClr>
              <a:buFont typeface="Courier New" pitchFamily="49" charset="0"/>
              <a:buChar char="o"/>
            </a:pPr>
            <a:r>
              <a:rPr lang="fr-FR" sz="2800" dirty="0" smtClean="0">
                <a:effectLst>
                  <a:outerShdw blurRad="38100" dist="38100" dir="2700000" algn="tl">
                    <a:srgbClr val="000000">
                      <a:alpha val="43137"/>
                    </a:srgbClr>
                  </a:outerShdw>
                </a:effectLst>
                <a:latin typeface="Arial Narrow" pitchFamily="34" charset="0"/>
                <a:cs typeface="Arial" pitchFamily="34" charset="0"/>
              </a:rPr>
              <a:t>Introduction</a:t>
            </a:r>
            <a:endParaRPr lang="fr-FR" sz="2800" dirty="0">
              <a:effectLst>
                <a:outerShdw blurRad="38100" dist="38100" dir="2700000" algn="tl">
                  <a:srgbClr val="000000">
                    <a:alpha val="43137"/>
                  </a:srgbClr>
                </a:outerShdw>
              </a:effectLst>
              <a:latin typeface="Arial Narrow" pitchFamily="34" charset="0"/>
              <a:cs typeface="Arial" pitchFamily="34" charset="0"/>
            </a:endParaRPr>
          </a:p>
          <a:p>
            <a:pPr>
              <a:lnSpc>
                <a:spcPct val="150000"/>
              </a:lnSpc>
              <a:buClr>
                <a:srgbClr val="7030A0"/>
              </a:buClr>
              <a:buFont typeface="Courier New" pitchFamily="49" charset="0"/>
              <a:buChar char="o"/>
            </a:pPr>
            <a:r>
              <a:rPr lang="fr-FR" sz="2800" dirty="0" smtClean="0">
                <a:effectLst>
                  <a:outerShdw blurRad="38100" dist="38100" dir="2700000" algn="tl">
                    <a:srgbClr val="000000">
                      <a:alpha val="43137"/>
                    </a:srgbClr>
                  </a:outerShdw>
                </a:effectLst>
                <a:latin typeface="Arial Narrow" pitchFamily="34" charset="0"/>
                <a:cs typeface="Arial" pitchFamily="34" charset="0"/>
              </a:rPr>
              <a:t>Principaux axes d’intervention</a:t>
            </a:r>
            <a:endParaRPr lang="fr-FR" sz="2800" dirty="0">
              <a:effectLst>
                <a:outerShdw blurRad="38100" dist="38100" dir="2700000" algn="tl">
                  <a:srgbClr val="000000">
                    <a:alpha val="43137"/>
                  </a:srgbClr>
                </a:outerShdw>
              </a:effectLst>
              <a:latin typeface="Arial Narrow" pitchFamily="34" charset="0"/>
              <a:cs typeface="Arial" pitchFamily="34" charset="0"/>
            </a:endParaRPr>
          </a:p>
          <a:p>
            <a:pPr>
              <a:lnSpc>
                <a:spcPct val="150000"/>
              </a:lnSpc>
              <a:buClr>
                <a:srgbClr val="7030A0"/>
              </a:buClr>
              <a:buFont typeface="Courier New" pitchFamily="49" charset="0"/>
              <a:buChar char="o"/>
            </a:pPr>
            <a:r>
              <a:rPr lang="fr-FR" sz="2800" dirty="0" smtClean="0">
                <a:effectLst>
                  <a:outerShdw blurRad="38100" dist="38100" dir="2700000" algn="tl">
                    <a:srgbClr val="000000">
                      <a:alpha val="43137"/>
                    </a:srgbClr>
                  </a:outerShdw>
                </a:effectLst>
                <a:latin typeface="Arial Narrow" pitchFamily="34" charset="0"/>
                <a:cs typeface="Arial" pitchFamily="34" charset="0"/>
              </a:rPr>
              <a:t>Cadre stratégique</a:t>
            </a:r>
            <a:endParaRPr lang="fr-FR" sz="2800" dirty="0">
              <a:effectLst>
                <a:outerShdw blurRad="38100" dist="38100" dir="2700000" algn="tl">
                  <a:srgbClr val="000000">
                    <a:alpha val="43137"/>
                  </a:srgbClr>
                </a:outerShdw>
              </a:effectLst>
              <a:latin typeface="Arial Narrow" pitchFamily="34" charset="0"/>
              <a:cs typeface="Arial" pitchFamily="34" charset="0"/>
            </a:endParaRPr>
          </a:p>
          <a:p>
            <a:pPr>
              <a:lnSpc>
                <a:spcPct val="150000"/>
              </a:lnSpc>
              <a:buClr>
                <a:srgbClr val="7030A0"/>
              </a:buClr>
              <a:buFont typeface="Courier New" pitchFamily="49" charset="0"/>
              <a:buChar char="o"/>
            </a:pPr>
            <a:r>
              <a:rPr lang="fr-FR" sz="2800" dirty="0" smtClean="0">
                <a:effectLst>
                  <a:outerShdw blurRad="38100" dist="38100" dir="2700000" algn="tl">
                    <a:srgbClr val="000000">
                      <a:alpha val="43137"/>
                    </a:srgbClr>
                  </a:outerShdw>
                </a:effectLst>
                <a:latin typeface="Arial Narrow" pitchFamily="34" charset="0"/>
                <a:cs typeface="Arial" pitchFamily="34" charset="0"/>
              </a:rPr>
              <a:t>Personne ressources</a:t>
            </a:r>
            <a:endParaRPr lang="fr-FR" sz="2800" dirty="0">
              <a:effectLst>
                <a:outerShdw blurRad="38100" dist="38100" dir="2700000" algn="tl">
                  <a:srgbClr val="000000">
                    <a:alpha val="43137"/>
                  </a:srgbClr>
                </a:outerShdw>
              </a:effectLst>
              <a:latin typeface="Arial Narrow" pitchFamily="34" charset="0"/>
              <a:cs typeface="Arial" pitchFamily="34" charset="0"/>
            </a:endParaRPr>
          </a:p>
          <a:p>
            <a:pPr>
              <a:lnSpc>
                <a:spcPct val="150000"/>
              </a:lnSpc>
              <a:buClr>
                <a:srgbClr val="7030A0"/>
              </a:buClr>
              <a:buFont typeface="Courier New" pitchFamily="49" charset="0"/>
              <a:buChar char="o"/>
            </a:pPr>
            <a:r>
              <a:rPr lang="fr-FR" sz="2800" dirty="0" smtClean="0">
                <a:effectLst>
                  <a:outerShdw blurRad="38100" dist="38100" dir="2700000" algn="tl">
                    <a:srgbClr val="000000">
                      <a:alpha val="43137"/>
                    </a:srgbClr>
                  </a:outerShdw>
                </a:effectLst>
                <a:latin typeface="Arial Narrow" pitchFamily="34" charset="0"/>
                <a:cs typeface="Arial" pitchFamily="34" charset="0"/>
              </a:rPr>
              <a:t>Vision et Modus vivendi</a:t>
            </a:r>
            <a:endParaRPr lang="fr-FR" sz="2800" dirty="0">
              <a:effectLst>
                <a:outerShdw blurRad="38100" dist="38100" dir="2700000" algn="tl">
                  <a:srgbClr val="000000">
                    <a:alpha val="43137"/>
                  </a:srgbClr>
                </a:outerShdw>
              </a:effectLst>
              <a:latin typeface="Arial Narrow" pitchFamily="34" charset="0"/>
              <a:cs typeface="Arial" pitchFamily="34" charset="0"/>
            </a:endParaRPr>
          </a:p>
          <a:p>
            <a:pPr>
              <a:lnSpc>
                <a:spcPct val="150000"/>
              </a:lnSpc>
              <a:buClr>
                <a:srgbClr val="7030A0"/>
              </a:buClr>
              <a:buFont typeface="Courier New" pitchFamily="49" charset="0"/>
              <a:buChar char="o"/>
            </a:pPr>
            <a:r>
              <a:rPr lang="fr-FR" sz="2800" dirty="0" smtClean="0">
                <a:effectLst>
                  <a:outerShdw blurRad="38100" dist="38100" dir="2700000" algn="tl">
                    <a:srgbClr val="000000">
                      <a:alpha val="43137"/>
                    </a:srgbClr>
                  </a:outerShdw>
                </a:effectLst>
                <a:latin typeface="Arial Narrow" pitchFamily="34" charset="0"/>
                <a:cs typeface="Arial" pitchFamily="34" charset="0"/>
              </a:rPr>
              <a:t>Conclusion</a:t>
            </a:r>
            <a:endParaRPr lang="fr-FR" sz="2800" dirty="0">
              <a:effectLst>
                <a:outerShdw blurRad="38100" dist="38100" dir="2700000" algn="tl">
                  <a:srgbClr val="000000">
                    <a:alpha val="43137"/>
                  </a:srgbClr>
                </a:outerShdw>
              </a:effectLst>
              <a:latin typeface="Arial Narrow" pitchFamily="34" charset="0"/>
              <a:cs typeface="Arial" pitchFamily="34" charset="0"/>
            </a:endParaRPr>
          </a:p>
          <a:p>
            <a:pPr marL="0" indent="0">
              <a:buNone/>
            </a:pPr>
            <a:endParaRPr lang="fr-FR" dirty="0"/>
          </a:p>
        </p:txBody>
      </p:sp>
      <p:sp>
        <p:nvSpPr>
          <p:cNvPr id="4" name="Line 234"/>
          <p:cNvSpPr>
            <a:spLocks noChangeShapeType="1"/>
          </p:cNvSpPr>
          <p:nvPr/>
        </p:nvSpPr>
        <p:spPr bwMode="auto">
          <a:xfrm>
            <a:off x="539750" y="764704"/>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Tree>
    <p:extLst>
      <p:ext uri="{BB962C8B-B14F-4D97-AF65-F5344CB8AC3E}">
        <p14:creationId xmlns:p14="http://schemas.microsoft.com/office/powerpoint/2010/main" val="1074181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r>
              <a:rPr lang="fr-FR" b="1" dirty="0" smtClean="0">
                <a:effectLst>
                  <a:outerShdw blurRad="38100" dist="38100" dir="2700000" algn="tl">
                    <a:srgbClr val="000000">
                      <a:alpha val="43137"/>
                    </a:srgbClr>
                  </a:outerShdw>
                </a:effectLst>
                <a:latin typeface="Century" pitchFamily="18" charset="0"/>
              </a:rPr>
              <a:t>INTRODUCTION </a:t>
            </a:r>
            <a:endParaRPr lang="fr-FR" b="1" dirty="0">
              <a:effectLst>
                <a:outerShdw blurRad="38100" dist="38100" dir="2700000" algn="tl">
                  <a:srgbClr val="000000">
                    <a:alpha val="43137"/>
                  </a:srgbClr>
                </a:outerShdw>
              </a:effectLst>
              <a:latin typeface="Century" pitchFamily="18" charset="0"/>
            </a:endParaRPr>
          </a:p>
          <a:p>
            <a:pPr marL="0" indent="0">
              <a:buNone/>
            </a:pPr>
            <a:endParaRPr lang="fr-FR" dirty="0" smtClean="0"/>
          </a:p>
          <a:p>
            <a:pPr marL="0" indent="0">
              <a:buNone/>
            </a:pPr>
            <a:endParaRPr lang="fr-FR" dirty="0" smtClean="0"/>
          </a:p>
          <a:p>
            <a:pPr marL="0" indent="0">
              <a:buNone/>
            </a:pPr>
            <a:r>
              <a:rPr lang="fr-FR" dirty="0"/>
              <a:t>	</a:t>
            </a:r>
          </a:p>
        </p:txBody>
      </p:sp>
      <p:sp>
        <p:nvSpPr>
          <p:cNvPr id="4" name="Line 234"/>
          <p:cNvSpPr>
            <a:spLocks noChangeShapeType="1"/>
          </p:cNvSpPr>
          <p:nvPr/>
        </p:nvSpPr>
        <p:spPr bwMode="auto">
          <a:xfrm>
            <a:off x="539552" y="2924944"/>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lgn="ctr">
              <a:defRPr/>
            </a:pPr>
            <a:endParaRPr lang="fr-FR" dirty="0">
              <a:latin typeface="Verdana" charset="0"/>
              <a:ea typeface="ＭＳ Ｐゴシック" charset="0"/>
            </a:endParaRPr>
          </a:p>
        </p:txBody>
      </p:sp>
      <p:sp>
        <p:nvSpPr>
          <p:cNvPr id="5" name="ZoneTexte 4"/>
          <p:cNvSpPr txBox="1"/>
          <p:nvPr/>
        </p:nvSpPr>
        <p:spPr>
          <a:xfrm>
            <a:off x="539750" y="3068960"/>
            <a:ext cx="8135938" cy="584775"/>
          </a:xfrm>
          <a:prstGeom prst="rect">
            <a:avLst/>
          </a:prstGeom>
          <a:noFill/>
        </p:spPr>
        <p:txBody>
          <a:bodyPr wrap="square" rtlCol="0">
            <a:spAutoFit/>
          </a:bodyPr>
          <a:lstStyle/>
          <a:p>
            <a:pPr algn="ctr"/>
            <a:r>
              <a:rPr lang="fr-FR" sz="3200" i="1" dirty="0" smtClean="0">
                <a:effectLst>
                  <a:outerShdw blurRad="38100" dist="38100" dir="2700000" algn="tl">
                    <a:srgbClr val="000000">
                      <a:alpha val="43137"/>
                    </a:srgbClr>
                  </a:outerShdw>
                </a:effectLst>
                <a:latin typeface="Arial Narrow" pitchFamily="34" charset="0"/>
              </a:rPr>
              <a:t>Contexte, problèmes et objectifs</a:t>
            </a:r>
            <a:endParaRPr lang="fr-FR" sz="3200" dirty="0">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191643830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16632"/>
            <a:ext cx="9144000" cy="908720"/>
          </a:xfrm>
        </p:spPr>
        <p:txBody>
          <a:bodyPr>
            <a:normAutofit/>
          </a:bodyPr>
          <a:lstStyle/>
          <a:p>
            <a:r>
              <a:rPr lang="fr-FR" sz="3200" b="1" dirty="0" smtClean="0">
                <a:effectLst>
                  <a:outerShdw blurRad="38100" dist="38100" dir="2700000" algn="tl">
                    <a:srgbClr val="000000">
                      <a:alpha val="43137"/>
                    </a:srgbClr>
                  </a:outerShdw>
                </a:effectLst>
                <a:latin typeface="Century" pitchFamily="18" charset="0"/>
              </a:rPr>
              <a:t>Contexte</a:t>
            </a:r>
            <a:endParaRPr lang="fr-FR" sz="3200" b="1" dirty="0">
              <a:effectLst>
                <a:outerShdw blurRad="38100" dist="38100" dir="2700000" algn="tl">
                  <a:srgbClr val="000000">
                    <a:alpha val="43137"/>
                  </a:srgbClr>
                </a:outerShdw>
              </a:effectLst>
              <a:latin typeface="Century" pitchFamily="18" charset="0"/>
            </a:endParaRPr>
          </a:p>
        </p:txBody>
      </p:sp>
      <p:sp>
        <p:nvSpPr>
          <p:cNvPr id="3" name="Espace réservé du contenu 2"/>
          <p:cNvSpPr>
            <a:spLocks noGrp="1"/>
          </p:cNvSpPr>
          <p:nvPr>
            <p:ph idx="1"/>
          </p:nvPr>
        </p:nvSpPr>
        <p:spPr>
          <a:xfrm>
            <a:off x="179512" y="1124744"/>
            <a:ext cx="8784976" cy="5400600"/>
          </a:xfrm>
        </p:spPr>
        <p:txBody>
          <a:bodyPr>
            <a:normAutofit/>
          </a:bodyPr>
          <a:lstStyle/>
          <a:p>
            <a:pPr algn="just">
              <a:lnSpc>
                <a:spcPct val="150000"/>
              </a:lnSpc>
              <a:buClr>
                <a:srgbClr val="7030A0"/>
              </a:buClr>
            </a:pPr>
            <a:r>
              <a:rPr lang="fr-FR" sz="2800" dirty="0" smtClean="0">
                <a:effectLst>
                  <a:outerShdw blurRad="38100" dist="38100" dir="2700000" algn="tl">
                    <a:srgbClr val="000000">
                      <a:alpha val="43137"/>
                    </a:srgbClr>
                  </a:outerShdw>
                </a:effectLst>
                <a:latin typeface="Arial Narrow" pitchFamily="34" charset="0"/>
              </a:rPr>
              <a:t>EFG; </a:t>
            </a:r>
            <a:r>
              <a:rPr lang="fr-FR" sz="2800" dirty="0">
                <a:effectLst>
                  <a:outerShdw blurRad="38100" dist="38100" dir="2700000" algn="tl">
                    <a:srgbClr val="000000">
                      <a:alpha val="43137"/>
                    </a:srgbClr>
                  </a:outerShdw>
                </a:effectLst>
                <a:latin typeface="Arial Narrow" pitchFamily="34" charset="0"/>
              </a:rPr>
              <a:t>c</a:t>
            </a:r>
            <a:r>
              <a:rPr lang="fr-FR" sz="2800" dirty="0" smtClean="0">
                <a:effectLst>
                  <a:outerShdw blurRad="38100" dist="38100" dir="2700000" algn="tl">
                    <a:srgbClr val="000000">
                      <a:alpha val="43137"/>
                    </a:srgbClr>
                  </a:outerShdw>
                </a:effectLst>
                <a:latin typeface="Arial Narrow" pitchFamily="34" charset="0"/>
              </a:rPr>
              <a:t>réée </a:t>
            </a:r>
            <a:r>
              <a:rPr lang="fr-FR" sz="2800" dirty="0">
                <a:effectLst>
                  <a:outerShdw blurRad="38100" dist="38100" dir="2700000" algn="tl">
                    <a:srgbClr val="000000">
                      <a:alpha val="43137"/>
                    </a:srgbClr>
                  </a:outerShdw>
                </a:effectLst>
                <a:latin typeface="Arial Narrow" pitchFamily="34" charset="0"/>
              </a:rPr>
              <a:t>en </a:t>
            </a:r>
            <a:r>
              <a:rPr lang="fr-FR" sz="2800" dirty="0" smtClean="0">
                <a:effectLst>
                  <a:outerShdw blurRad="38100" dist="38100" dir="2700000" algn="tl">
                    <a:srgbClr val="000000">
                      <a:alpha val="43137"/>
                    </a:srgbClr>
                  </a:outerShdw>
                </a:effectLst>
                <a:latin typeface="Arial Narrow" pitchFamily="34" charset="0"/>
              </a:rPr>
              <a:t>1970, </a:t>
            </a:r>
            <a:r>
              <a:rPr lang="fr-FR" sz="2800" dirty="0">
                <a:effectLst>
                  <a:outerShdw blurRad="38100" dist="38100" dir="2700000" algn="tl">
                    <a:srgbClr val="000000">
                      <a:alpha val="43137"/>
                    </a:srgbClr>
                  </a:outerShdw>
                </a:effectLst>
                <a:latin typeface="Arial Narrow" pitchFamily="34" charset="0"/>
              </a:rPr>
              <a:t>Sous l’impulsion de l’IUCN, le PNUD et la </a:t>
            </a:r>
            <a:r>
              <a:rPr lang="fr-FR" sz="2800" dirty="0" smtClean="0">
                <a:effectLst>
                  <a:outerShdw blurRad="38100" dist="38100" dir="2700000" algn="tl">
                    <a:srgbClr val="000000">
                      <a:alpha val="43137"/>
                    </a:srgbClr>
                  </a:outerShdw>
                </a:effectLst>
                <a:latin typeface="Arial Narrow" pitchFamily="34" charset="0"/>
              </a:rPr>
              <a:t>FAO;</a:t>
            </a:r>
          </a:p>
          <a:p>
            <a:pPr algn="just">
              <a:lnSpc>
                <a:spcPct val="150000"/>
              </a:lnSpc>
              <a:buClr>
                <a:srgbClr val="7030A0"/>
              </a:buClr>
            </a:pPr>
            <a:r>
              <a:rPr lang="fr-FR" sz="2800" dirty="0" smtClean="0">
                <a:effectLst>
                  <a:outerShdw blurRad="38100" dist="38100" dir="2700000" algn="tl">
                    <a:srgbClr val="000000">
                      <a:alpha val="43137"/>
                    </a:srgbClr>
                  </a:outerShdw>
                </a:effectLst>
                <a:latin typeface="Arial Narrow" pitchFamily="34" charset="0"/>
              </a:rPr>
              <a:t>MINFOF;  Tutelle institutionnelle;</a:t>
            </a:r>
          </a:p>
          <a:p>
            <a:pPr algn="just">
              <a:lnSpc>
                <a:spcPct val="150000"/>
              </a:lnSpc>
              <a:buClr>
                <a:srgbClr val="7030A0"/>
              </a:buClr>
            </a:pPr>
            <a:r>
              <a:rPr lang="fr-FR" sz="2800" dirty="0" smtClean="0">
                <a:effectLst>
                  <a:outerShdw blurRad="38100" dist="38100" dir="2700000" algn="tl">
                    <a:srgbClr val="000000">
                      <a:alpha val="43137"/>
                    </a:srgbClr>
                  </a:outerShdw>
                </a:effectLst>
                <a:latin typeface="Arial Narrow" pitchFamily="34" charset="0"/>
              </a:rPr>
              <a:t>Vision: assurer le </a:t>
            </a:r>
            <a:r>
              <a:rPr lang="fr-FR" sz="2800" dirty="0">
                <a:effectLst>
                  <a:outerShdw blurRad="38100" dist="38100" dir="2700000" algn="tl">
                    <a:srgbClr val="000000">
                      <a:alpha val="43137"/>
                    </a:srgbClr>
                  </a:outerShdw>
                </a:effectLst>
                <a:latin typeface="Arial Narrow" pitchFamily="34" charset="0"/>
              </a:rPr>
              <a:t>perfectionnement des cadres moyens et supérieurs chargés de la gestion durable de la faune et des aires protégées d'Afrique Tropicale en vue de la conservation de la biodiversité</a:t>
            </a:r>
          </a:p>
          <a:p>
            <a:pPr algn="just">
              <a:lnSpc>
                <a:spcPct val="150000"/>
              </a:lnSpc>
              <a:buClr>
                <a:srgbClr val="7030A0"/>
              </a:buClr>
            </a:pPr>
            <a:endParaRPr lang="fr-FR" sz="2800" dirty="0" smtClean="0">
              <a:effectLst>
                <a:outerShdw blurRad="38100" dist="38100" dir="2700000" algn="tl">
                  <a:srgbClr val="000000">
                    <a:alpha val="43137"/>
                  </a:srgbClr>
                </a:outerShdw>
              </a:effectLst>
              <a:latin typeface="Arial Narrow" pitchFamily="34" charset="0"/>
            </a:endParaRPr>
          </a:p>
          <a:p>
            <a:pPr algn="just">
              <a:lnSpc>
                <a:spcPct val="150000"/>
              </a:lnSpc>
              <a:buClr>
                <a:srgbClr val="7030A0"/>
              </a:buClr>
            </a:pPr>
            <a:endParaRPr lang="fr-FR" sz="2800" dirty="0" smtClean="0">
              <a:effectLst>
                <a:outerShdw blurRad="38100" dist="38100" dir="2700000" algn="tl">
                  <a:srgbClr val="000000">
                    <a:alpha val="43137"/>
                  </a:srgbClr>
                </a:outerShdw>
              </a:effectLst>
              <a:latin typeface="Arial Narrow" pitchFamily="34" charset="0"/>
            </a:endParaRPr>
          </a:p>
        </p:txBody>
      </p:sp>
      <p:sp>
        <p:nvSpPr>
          <p:cNvPr id="5" name="Line 234"/>
          <p:cNvSpPr>
            <a:spLocks noChangeShapeType="1"/>
          </p:cNvSpPr>
          <p:nvPr/>
        </p:nvSpPr>
        <p:spPr bwMode="auto">
          <a:xfrm>
            <a:off x="539750" y="908720"/>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
        <p:nvSpPr>
          <p:cNvPr id="6" name="Line 234"/>
          <p:cNvSpPr>
            <a:spLocks noChangeShapeType="1"/>
          </p:cNvSpPr>
          <p:nvPr/>
        </p:nvSpPr>
        <p:spPr bwMode="auto">
          <a:xfrm flipV="1">
            <a:off x="539750" y="908720"/>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Tree>
    <p:extLst>
      <p:ext uri="{BB962C8B-B14F-4D97-AF65-F5344CB8AC3E}">
        <p14:creationId xmlns:p14="http://schemas.microsoft.com/office/powerpoint/2010/main" val="173465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4624"/>
            <a:ext cx="9144000" cy="490066"/>
          </a:xfrm>
        </p:spPr>
        <p:txBody>
          <a:bodyPr>
            <a:noAutofit/>
          </a:bodyPr>
          <a:lstStyle/>
          <a:p>
            <a:r>
              <a:rPr lang="fr-FR" sz="3200" b="1" dirty="0" smtClean="0">
                <a:effectLst>
                  <a:outerShdw blurRad="38100" dist="38100" dir="2700000" algn="tl">
                    <a:srgbClr val="000000">
                      <a:alpha val="43137"/>
                    </a:srgbClr>
                  </a:outerShdw>
                </a:effectLst>
                <a:latin typeface="Century" pitchFamily="18" charset="0"/>
              </a:rPr>
              <a:t>Problèmes</a:t>
            </a:r>
            <a:endParaRPr lang="fr-FR" sz="3200" dirty="0"/>
          </a:p>
        </p:txBody>
      </p:sp>
      <p:sp>
        <p:nvSpPr>
          <p:cNvPr id="3" name="Espace réservé du contenu 2"/>
          <p:cNvSpPr>
            <a:spLocks noGrp="1"/>
          </p:cNvSpPr>
          <p:nvPr>
            <p:ph idx="1"/>
          </p:nvPr>
        </p:nvSpPr>
        <p:spPr>
          <a:xfrm>
            <a:off x="539750" y="764704"/>
            <a:ext cx="8496746" cy="5904656"/>
          </a:xfrm>
        </p:spPr>
        <p:txBody>
          <a:bodyPr>
            <a:normAutofit/>
          </a:bodyPr>
          <a:lstStyle/>
          <a:p>
            <a:pPr algn="just">
              <a:lnSpc>
                <a:spcPct val="150000"/>
              </a:lnSpc>
              <a:buClr>
                <a:srgbClr val="7030A0"/>
              </a:buClr>
              <a:buFont typeface="Wingdings" pitchFamily="2" charset="2"/>
              <a:buChar char="§"/>
            </a:pPr>
            <a:r>
              <a:rPr lang="fr-FR" sz="2800" dirty="0" smtClean="0">
                <a:effectLst>
                  <a:outerShdw blurRad="38100" dist="38100" dir="2700000" algn="tl">
                    <a:srgbClr val="000000">
                      <a:alpha val="43137"/>
                    </a:srgbClr>
                  </a:outerShdw>
                </a:effectLst>
                <a:latin typeface="Arial Narrow" pitchFamily="34" charset="0"/>
              </a:rPr>
              <a:t>Inadéquation entre la vision et l’approche stratégique actuelle; </a:t>
            </a:r>
          </a:p>
          <a:p>
            <a:pPr marL="0" indent="0" algn="just">
              <a:lnSpc>
                <a:spcPct val="150000"/>
              </a:lnSpc>
              <a:buClr>
                <a:srgbClr val="7030A0"/>
              </a:buClr>
              <a:buNone/>
            </a:pPr>
            <a:r>
              <a:rPr lang="fr-FR" sz="2800" dirty="0" smtClean="0">
                <a:effectLst>
                  <a:outerShdw blurRad="38100" dist="38100" dir="2700000" algn="tl">
                    <a:srgbClr val="000000">
                      <a:alpha val="43137"/>
                    </a:srgbClr>
                  </a:outerShdw>
                </a:effectLst>
                <a:latin typeface="Arial Narrow" pitchFamily="34" charset="0"/>
              </a:rPr>
              <a:t>« </a:t>
            </a:r>
            <a:r>
              <a:rPr lang="fr-FR" sz="2800" i="1" dirty="0" smtClean="0">
                <a:latin typeface="Arial Narrow" pitchFamily="34" charset="0"/>
              </a:rPr>
              <a:t>Contribuer à</a:t>
            </a:r>
            <a:r>
              <a:rPr lang="fr-FR" sz="2800" dirty="0">
                <a:effectLst>
                  <a:outerShdw blurRad="38100" dist="38100" dir="2700000" algn="tl">
                    <a:srgbClr val="000000">
                      <a:alpha val="43137"/>
                    </a:srgbClr>
                  </a:outerShdw>
                </a:effectLst>
                <a:latin typeface="Arial Narrow" pitchFamily="34" charset="0"/>
              </a:rPr>
              <a:t> </a:t>
            </a:r>
            <a:r>
              <a:rPr lang="fr-FR" sz="2800" i="1" dirty="0" smtClean="0">
                <a:effectLst>
                  <a:outerShdw blurRad="38100" dist="38100" dir="2700000" algn="tl">
                    <a:srgbClr val="000000">
                      <a:alpha val="43137"/>
                    </a:srgbClr>
                  </a:outerShdw>
                </a:effectLst>
                <a:latin typeface="Arial Narrow" pitchFamily="34" charset="0"/>
              </a:rPr>
              <a:t>l’</a:t>
            </a:r>
            <a:r>
              <a:rPr lang="fr-FR" sz="2800" i="1" dirty="0" smtClean="0"/>
              <a:t>amélioration de </a:t>
            </a:r>
            <a:r>
              <a:rPr lang="fr-FR" sz="2800" i="1" dirty="0"/>
              <a:t>la qualité des enseignements grâce aux résultats de la recherche et des interventions sur le </a:t>
            </a:r>
            <a:r>
              <a:rPr lang="fr-FR" sz="2800" i="1" dirty="0" smtClean="0"/>
              <a:t>terrain »</a:t>
            </a:r>
            <a:endParaRPr lang="fr-FR" sz="2800" dirty="0" smtClean="0">
              <a:effectLst>
                <a:outerShdw blurRad="38100" dist="38100" dir="2700000" algn="tl">
                  <a:srgbClr val="000000">
                    <a:alpha val="43137"/>
                  </a:srgbClr>
                </a:outerShdw>
              </a:effectLst>
              <a:latin typeface="Arial Narrow" pitchFamily="34" charset="0"/>
            </a:endParaRPr>
          </a:p>
          <a:p>
            <a:pPr algn="just">
              <a:lnSpc>
                <a:spcPct val="150000"/>
              </a:lnSpc>
              <a:buClr>
                <a:srgbClr val="7030A0"/>
              </a:buClr>
              <a:buFont typeface="Wingdings" pitchFamily="2" charset="2"/>
              <a:buChar char="§"/>
            </a:pPr>
            <a:r>
              <a:rPr lang="fr-FR" sz="2800" dirty="0" smtClean="0">
                <a:effectLst>
                  <a:outerShdw blurRad="38100" dist="38100" dir="2700000" algn="tl">
                    <a:srgbClr val="000000">
                      <a:alpha val="43137"/>
                    </a:srgbClr>
                  </a:outerShdw>
                </a:effectLst>
                <a:latin typeface="Arial Narrow" pitchFamily="34" charset="0"/>
              </a:rPr>
              <a:t>Inertie du dispositif de formation et de la recherche;</a:t>
            </a:r>
          </a:p>
          <a:p>
            <a:pPr algn="just">
              <a:lnSpc>
                <a:spcPct val="150000"/>
              </a:lnSpc>
              <a:buClr>
                <a:srgbClr val="7030A0"/>
              </a:buClr>
              <a:buFont typeface="Wingdings" pitchFamily="2" charset="2"/>
              <a:buChar char="§"/>
            </a:pPr>
            <a:r>
              <a:rPr lang="fr-FR" sz="2800" dirty="0" smtClean="0">
                <a:effectLst>
                  <a:outerShdw blurRad="38100" dist="38100" dir="2700000" algn="tl">
                    <a:srgbClr val="000000">
                      <a:alpha val="43137"/>
                    </a:srgbClr>
                  </a:outerShdw>
                </a:effectLst>
                <a:latin typeface="Arial Narrow" pitchFamily="34" charset="0"/>
              </a:rPr>
              <a:t>Manque de structuration de la recherche;</a:t>
            </a:r>
          </a:p>
          <a:p>
            <a:pPr algn="just">
              <a:lnSpc>
                <a:spcPct val="150000"/>
              </a:lnSpc>
              <a:buClr>
                <a:srgbClr val="7030A0"/>
              </a:buClr>
              <a:buFont typeface="Wingdings" pitchFamily="2" charset="2"/>
              <a:buChar char="§"/>
            </a:pPr>
            <a:r>
              <a:rPr lang="fr-FR" sz="2800" dirty="0">
                <a:effectLst>
                  <a:outerShdw blurRad="38100" dist="38100" dir="2700000" algn="tl">
                    <a:srgbClr val="000000">
                      <a:alpha val="43137"/>
                    </a:srgbClr>
                  </a:outerShdw>
                </a:effectLst>
                <a:latin typeface="Arial Narrow" pitchFamily="34" charset="0"/>
              </a:rPr>
              <a:t>D</a:t>
            </a:r>
            <a:r>
              <a:rPr lang="fr-FR" sz="2800" dirty="0" smtClean="0">
                <a:effectLst>
                  <a:outerShdw blurRad="38100" dist="38100" dir="2700000" algn="tl">
                    <a:srgbClr val="000000">
                      <a:alpha val="43137"/>
                    </a:srgbClr>
                  </a:outerShdw>
                </a:effectLst>
                <a:latin typeface="Arial Narrow" pitchFamily="34" charset="0"/>
              </a:rPr>
              <a:t>éfaut de financement durable</a:t>
            </a:r>
          </a:p>
          <a:p>
            <a:pPr marL="0" indent="0" algn="just">
              <a:lnSpc>
                <a:spcPct val="150000"/>
              </a:lnSpc>
              <a:buClr>
                <a:srgbClr val="7030A0"/>
              </a:buClr>
              <a:buNone/>
            </a:pPr>
            <a:endParaRPr lang="fr-FR" sz="2800" dirty="0" smtClean="0">
              <a:effectLst>
                <a:outerShdw blurRad="38100" dist="38100" dir="2700000" algn="tl">
                  <a:srgbClr val="000000">
                    <a:alpha val="43137"/>
                  </a:srgbClr>
                </a:outerShdw>
              </a:effectLst>
              <a:latin typeface="Arial Narrow" pitchFamily="34" charset="0"/>
            </a:endParaRPr>
          </a:p>
          <a:p>
            <a:pPr algn="just"/>
            <a:endParaRPr lang="fr-FR" dirty="0"/>
          </a:p>
        </p:txBody>
      </p:sp>
      <p:sp>
        <p:nvSpPr>
          <p:cNvPr id="5" name="Line 234"/>
          <p:cNvSpPr>
            <a:spLocks noChangeShapeType="1"/>
          </p:cNvSpPr>
          <p:nvPr/>
        </p:nvSpPr>
        <p:spPr bwMode="auto">
          <a:xfrm>
            <a:off x="539750" y="548680"/>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Tree>
    <p:extLst>
      <p:ext uri="{BB962C8B-B14F-4D97-AF65-F5344CB8AC3E}">
        <p14:creationId xmlns:p14="http://schemas.microsoft.com/office/powerpoint/2010/main" val="834083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arn(inVertical)">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71400"/>
            <a:ext cx="8892480" cy="792088"/>
          </a:xfrm>
        </p:spPr>
        <p:txBody>
          <a:bodyPr>
            <a:normAutofit/>
          </a:bodyPr>
          <a:lstStyle/>
          <a:p>
            <a:r>
              <a:rPr lang="fr-FR" sz="3200" b="1" dirty="0" smtClean="0">
                <a:effectLst>
                  <a:outerShdw blurRad="38100" dist="38100" dir="2700000" algn="tl">
                    <a:srgbClr val="000000">
                      <a:alpha val="43137"/>
                    </a:srgbClr>
                  </a:outerShdw>
                </a:effectLst>
                <a:latin typeface="Century" pitchFamily="18" charset="0"/>
              </a:rPr>
              <a:t>Objectifs</a:t>
            </a:r>
            <a:endParaRPr lang="fr-FR" sz="3200" dirty="0"/>
          </a:p>
        </p:txBody>
      </p:sp>
      <p:sp>
        <p:nvSpPr>
          <p:cNvPr id="3" name="Espace réservé du contenu 2"/>
          <p:cNvSpPr>
            <a:spLocks noGrp="1"/>
          </p:cNvSpPr>
          <p:nvPr>
            <p:ph idx="1"/>
          </p:nvPr>
        </p:nvSpPr>
        <p:spPr>
          <a:xfrm>
            <a:off x="395536" y="548680"/>
            <a:ext cx="8748464" cy="6552728"/>
          </a:xfrm>
        </p:spPr>
        <p:txBody>
          <a:bodyPr>
            <a:normAutofit/>
          </a:bodyPr>
          <a:lstStyle/>
          <a:p>
            <a:pPr>
              <a:lnSpc>
                <a:spcPct val="170000"/>
              </a:lnSpc>
              <a:buClr>
                <a:srgbClr val="7030A0"/>
              </a:buClr>
              <a:buFont typeface="Wingdings" pitchFamily="2" charset="2"/>
              <a:buChar char="v"/>
            </a:pPr>
            <a:r>
              <a:rPr lang="fr-FR" b="1" dirty="0" smtClean="0">
                <a:effectLst>
                  <a:outerShdw blurRad="38100" dist="38100" dir="2700000" algn="tl">
                    <a:srgbClr val="000000">
                      <a:alpha val="43137"/>
                    </a:srgbClr>
                  </a:outerShdw>
                </a:effectLst>
                <a:latin typeface="Arial Narrow" pitchFamily="34" charset="0"/>
              </a:rPr>
              <a:t>Objectif</a:t>
            </a:r>
            <a:r>
              <a:rPr lang="fr-FR" sz="5100" b="1" dirty="0" smtClean="0">
                <a:effectLst>
                  <a:outerShdw blurRad="38100" dist="38100" dir="2700000" algn="tl">
                    <a:srgbClr val="000000">
                      <a:alpha val="43137"/>
                    </a:srgbClr>
                  </a:outerShdw>
                </a:effectLst>
                <a:latin typeface="Arial Narrow" pitchFamily="34" charset="0"/>
              </a:rPr>
              <a:t> </a:t>
            </a:r>
            <a:r>
              <a:rPr lang="fr-FR" b="1" dirty="0" smtClean="0">
                <a:effectLst>
                  <a:outerShdw blurRad="38100" dist="38100" dir="2700000" algn="tl">
                    <a:srgbClr val="000000">
                      <a:alpha val="43137"/>
                    </a:srgbClr>
                  </a:outerShdw>
                </a:effectLst>
                <a:latin typeface="Arial Narrow" pitchFamily="34" charset="0"/>
              </a:rPr>
              <a:t>global</a:t>
            </a:r>
            <a:r>
              <a:rPr lang="fr-FR" sz="5100" b="1" dirty="0" smtClean="0">
                <a:effectLst>
                  <a:outerShdw blurRad="38100" dist="38100" dir="2700000" algn="tl">
                    <a:srgbClr val="000000">
                      <a:alpha val="43137"/>
                    </a:srgbClr>
                  </a:outerShdw>
                </a:effectLst>
                <a:latin typeface="Arial Narrow" pitchFamily="34" charset="0"/>
              </a:rPr>
              <a:t>:</a:t>
            </a:r>
            <a:r>
              <a:rPr lang="fr-FR" sz="5100" b="1" dirty="0">
                <a:effectLst>
                  <a:outerShdw blurRad="38100" dist="38100" dir="2700000" algn="tl">
                    <a:srgbClr val="000000">
                      <a:alpha val="43137"/>
                    </a:srgbClr>
                  </a:outerShdw>
                </a:effectLst>
                <a:latin typeface="Arial Narrow" pitchFamily="34" charset="0"/>
              </a:rPr>
              <a:t> </a:t>
            </a:r>
            <a:endParaRPr lang="fr-FR" sz="5100" b="1" dirty="0" smtClean="0">
              <a:effectLst>
                <a:outerShdw blurRad="38100" dist="38100" dir="2700000" algn="tl">
                  <a:srgbClr val="000000">
                    <a:alpha val="43137"/>
                  </a:srgbClr>
                </a:outerShdw>
              </a:effectLst>
              <a:latin typeface="Arial Narrow" pitchFamily="34" charset="0"/>
            </a:endParaRPr>
          </a:p>
          <a:p>
            <a:pPr marL="0" indent="0" algn="just">
              <a:lnSpc>
                <a:spcPct val="170000"/>
              </a:lnSpc>
              <a:buNone/>
            </a:pPr>
            <a:r>
              <a:rPr lang="fr-FR" sz="2800" dirty="0" smtClean="0">
                <a:effectLst>
                  <a:outerShdw blurRad="38100" dist="38100" dir="2700000" algn="tl">
                    <a:srgbClr val="000000">
                      <a:alpha val="43137"/>
                    </a:srgbClr>
                  </a:outerShdw>
                </a:effectLst>
                <a:latin typeface="Arial Narrow" pitchFamily="34" charset="0"/>
              </a:rPr>
              <a:t>renforcer </a:t>
            </a:r>
            <a:r>
              <a:rPr lang="fr-FR" sz="2800" dirty="0">
                <a:effectLst>
                  <a:outerShdw blurRad="38100" dist="38100" dir="2700000" algn="tl">
                    <a:srgbClr val="000000">
                      <a:alpha val="43137"/>
                    </a:srgbClr>
                  </a:outerShdw>
                </a:effectLst>
                <a:latin typeface="Arial Narrow" pitchFamily="34" charset="0"/>
              </a:rPr>
              <a:t>l’institution dans sa vision de demeurer un pôle régional d'excellence dans le domaine de la formation et de la recherche en gestion de la biodiversité et des Aires Protégées au cours des dix prochaines années</a:t>
            </a:r>
            <a:r>
              <a:rPr lang="fr-FR" sz="2800" dirty="0" smtClean="0">
                <a:effectLst>
                  <a:outerShdw blurRad="38100" dist="38100" dir="2700000" algn="tl">
                    <a:srgbClr val="000000">
                      <a:alpha val="43137"/>
                    </a:srgbClr>
                  </a:outerShdw>
                </a:effectLst>
                <a:latin typeface="Arial Narrow" pitchFamily="34" charset="0"/>
              </a:rPr>
              <a:t>.</a:t>
            </a:r>
          </a:p>
        </p:txBody>
      </p:sp>
      <p:sp>
        <p:nvSpPr>
          <p:cNvPr id="5" name="Line 234"/>
          <p:cNvSpPr>
            <a:spLocks noChangeShapeType="1"/>
          </p:cNvSpPr>
          <p:nvPr/>
        </p:nvSpPr>
        <p:spPr bwMode="auto">
          <a:xfrm>
            <a:off x="539750" y="548680"/>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Tree>
    <p:extLst>
      <p:ext uri="{BB962C8B-B14F-4D97-AF65-F5344CB8AC3E}">
        <p14:creationId xmlns:p14="http://schemas.microsoft.com/office/powerpoint/2010/main" val="40712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71400"/>
            <a:ext cx="8892480" cy="792088"/>
          </a:xfrm>
        </p:spPr>
        <p:txBody>
          <a:bodyPr>
            <a:normAutofit/>
          </a:bodyPr>
          <a:lstStyle/>
          <a:p>
            <a:r>
              <a:rPr lang="fr-FR" sz="3200" b="1" dirty="0" smtClean="0">
                <a:effectLst>
                  <a:outerShdw blurRad="38100" dist="38100" dir="2700000" algn="tl">
                    <a:srgbClr val="000000">
                      <a:alpha val="43137"/>
                    </a:srgbClr>
                  </a:outerShdw>
                </a:effectLst>
                <a:latin typeface="Century" pitchFamily="18" charset="0"/>
              </a:rPr>
              <a:t>Objectifs</a:t>
            </a:r>
            <a:endParaRPr lang="fr-FR" sz="3200" dirty="0"/>
          </a:p>
        </p:txBody>
      </p:sp>
      <p:sp>
        <p:nvSpPr>
          <p:cNvPr id="3" name="Espace réservé du contenu 2"/>
          <p:cNvSpPr>
            <a:spLocks noGrp="1"/>
          </p:cNvSpPr>
          <p:nvPr>
            <p:ph idx="1"/>
          </p:nvPr>
        </p:nvSpPr>
        <p:spPr>
          <a:xfrm>
            <a:off x="395536" y="404664"/>
            <a:ext cx="8748464" cy="6552728"/>
          </a:xfrm>
        </p:spPr>
        <p:txBody>
          <a:bodyPr>
            <a:normAutofit/>
          </a:bodyPr>
          <a:lstStyle/>
          <a:p>
            <a:pPr>
              <a:lnSpc>
                <a:spcPct val="170000"/>
              </a:lnSpc>
              <a:buClr>
                <a:srgbClr val="7030A0"/>
              </a:buClr>
              <a:buFont typeface="Wingdings" pitchFamily="2" charset="2"/>
              <a:buChar char="v"/>
            </a:pPr>
            <a:r>
              <a:rPr lang="fr-FR" sz="2800" b="1" dirty="0" smtClean="0">
                <a:effectLst>
                  <a:outerShdw blurRad="38100" dist="38100" dir="2700000" algn="tl">
                    <a:srgbClr val="000000">
                      <a:alpha val="43137"/>
                    </a:srgbClr>
                  </a:outerShdw>
                </a:effectLst>
                <a:latin typeface="Arial Narrow" pitchFamily="34" charset="0"/>
              </a:rPr>
              <a:t>Objectifs spécifiques</a:t>
            </a:r>
            <a:r>
              <a:rPr lang="fr-FR" sz="3100" b="1" dirty="0" smtClean="0">
                <a:latin typeface="Arial Narrow" pitchFamily="34" charset="0"/>
              </a:rPr>
              <a:t>:</a:t>
            </a:r>
            <a:endParaRPr lang="fr-FR" sz="3100" b="1" dirty="0">
              <a:latin typeface="Arial Narrow" pitchFamily="34" charset="0"/>
            </a:endParaRPr>
          </a:p>
          <a:p>
            <a:pPr marL="0" indent="0" algn="just">
              <a:lnSpc>
                <a:spcPct val="150000"/>
              </a:lnSpc>
              <a:buClr>
                <a:srgbClr val="7030A0"/>
              </a:buClr>
              <a:buNone/>
            </a:pPr>
            <a:r>
              <a:rPr lang="fr-FR" sz="2800" dirty="0">
                <a:effectLst>
                  <a:outerShdw blurRad="38100" dist="38100" dir="2700000" algn="tl">
                    <a:srgbClr val="000000">
                      <a:alpha val="43137"/>
                    </a:srgbClr>
                  </a:outerShdw>
                </a:effectLst>
                <a:latin typeface="Arial Narrow" pitchFamily="34" charset="0"/>
              </a:rPr>
              <a:t>développer un document cadre de recherche du DMAF sur une période de dix années dans la perspective de renforcer</a:t>
            </a:r>
            <a:r>
              <a:rPr lang="fr-FR" sz="2800" dirty="0"/>
              <a:t> :</a:t>
            </a:r>
            <a:endParaRPr lang="fr-FR" sz="2800" b="1" dirty="0">
              <a:latin typeface="Arial Narrow" pitchFamily="34" charset="0"/>
            </a:endParaRPr>
          </a:p>
          <a:p>
            <a:pPr lvl="0" algn="just">
              <a:buFont typeface="Wingdings" pitchFamily="2" charset="2"/>
              <a:buChar char="§"/>
            </a:pPr>
            <a:r>
              <a:rPr lang="fr-FR" sz="2800" dirty="0" smtClean="0">
                <a:latin typeface="Arial Narrow" pitchFamily="34" charset="0"/>
              </a:rPr>
              <a:t>la </a:t>
            </a:r>
            <a:r>
              <a:rPr lang="fr-FR" sz="2800" dirty="0">
                <a:latin typeface="Arial Narrow" pitchFamily="34" charset="0"/>
              </a:rPr>
              <a:t>connaissance </a:t>
            </a:r>
            <a:r>
              <a:rPr lang="fr-FR" sz="2800" dirty="0" smtClean="0">
                <a:latin typeface="Arial Narrow" pitchFamily="34" charset="0"/>
              </a:rPr>
              <a:t>des </a:t>
            </a:r>
            <a:r>
              <a:rPr lang="fr-FR" sz="2800" dirty="0">
                <a:latin typeface="Arial Narrow" pitchFamily="34" charset="0"/>
              </a:rPr>
              <a:t>espèces </a:t>
            </a:r>
            <a:r>
              <a:rPr lang="fr-FR" sz="2800" dirty="0" smtClean="0">
                <a:latin typeface="Arial Narrow" pitchFamily="34" charset="0"/>
              </a:rPr>
              <a:t>fauniques par </a:t>
            </a:r>
            <a:r>
              <a:rPr lang="fr-FR" sz="2800" dirty="0">
                <a:latin typeface="Arial Narrow" pitchFamily="34" charset="0"/>
              </a:rPr>
              <a:t>des activités de recherches appliquées et fondamentales; </a:t>
            </a:r>
          </a:p>
          <a:p>
            <a:pPr lvl="0" algn="just">
              <a:buFont typeface="Wingdings" pitchFamily="2" charset="2"/>
              <a:buChar char="§"/>
            </a:pPr>
            <a:r>
              <a:rPr lang="fr-FR" sz="2800" dirty="0">
                <a:latin typeface="Arial Narrow" pitchFamily="34" charset="0"/>
              </a:rPr>
              <a:t>l'assistance aux initiatives de suivi du potentiel faunique à travers des dénombrements et inventaires à intervalles réguliers; </a:t>
            </a:r>
          </a:p>
          <a:p>
            <a:pPr algn="just">
              <a:buFont typeface="Wingdings" pitchFamily="2" charset="2"/>
              <a:buChar char="§"/>
            </a:pPr>
            <a:r>
              <a:rPr lang="fr-FR" sz="2800" dirty="0">
                <a:latin typeface="Arial Narrow" pitchFamily="34" charset="0"/>
              </a:rPr>
              <a:t>l'assistance aux initiatives d'élaboration, d'exécution des plans d'aménagement et de gestion des aires </a:t>
            </a:r>
            <a:r>
              <a:rPr lang="fr-FR" sz="2800" dirty="0" smtClean="0">
                <a:latin typeface="Arial Narrow" pitchFamily="34" charset="0"/>
              </a:rPr>
              <a:t>protégées.</a:t>
            </a:r>
            <a:endParaRPr lang="fr-FR" sz="2800" dirty="0">
              <a:latin typeface="Arial Narrow" pitchFamily="34" charset="0"/>
            </a:endParaRPr>
          </a:p>
          <a:p>
            <a:pPr marL="0" indent="0">
              <a:lnSpc>
                <a:spcPct val="170000"/>
              </a:lnSpc>
              <a:buNone/>
            </a:pPr>
            <a:endParaRPr lang="fr-FR" sz="4800" dirty="0">
              <a:latin typeface="Arial Narrow" pitchFamily="34" charset="0"/>
            </a:endParaRPr>
          </a:p>
          <a:p>
            <a:endParaRPr lang="fr-FR" sz="2800" dirty="0"/>
          </a:p>
        </p:txBody>
      </p:sp>
      <p:sp>
        <p:nvSpPr>
          <p:cNvPr id="5" name="Line 234"/>
          <p:cNvSpPr>
            <a:spLocks noChangeShapeType="1"/>
          </p:cNvSpPr>
          <p:nvPr/>
        </p:nvSpPr>
        <p:spPr bwMode="auto">
          <a:xfrm>
            <a:off x="539750" y="548680"/>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defRPr/>
            </a:pPr>
            <a:endParaRPr lang="fr-FR">
              <a:latin typeface="Verdana" charset="0"/>
              <a:ea typeface="ＭＳ Ｐゴシック" charset="0"/>
            </a:endParaRPr>
          </a:p>
        </p:txBody>
      </p:sp>
    </p:spTree>
    <p:extLst>
      <p:ext uri="{BB962C8B-B14F-4D97-AF65-F5344CB8AC3E}">
        <p14:creationId xmlns:p14="http://schemas.microsoft.com/office/powerpoint/2010/main" val="4222892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endParaRPr lang="fr-FR" b="1" dirty="0" smtClean="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lgn="ctr">
              <a:buNone/>
            </a:pPr>
            <a:r>
              <a:rPr lang="fr-FR" b="1" dirty="0" smtClean="0">
                <a:effectLst>
                  <a:outerShdw blurRad="38100" dist="38100" dir="2700000" algn="tl">
                    <a:srgbClr val="000000">
                      <a:alpha val="43137"/>
                    </a:srgbClr>
                  </a:outerShdw>
                </a:effectLst>
                <a:latin typeface="Century" pitchFamily="18" charset="0"/>
              </a:rPr>
              <a:t>PRINCIPAUX  AXES D’INTERVENTION</a:t>
            </a:r>
            <a:endParaRPr lang="fr-FR" b="1" dirty="0">
              <a:effectLst>
                <a:outerShdw blurRad="38100" dist="38100" dir="2700000" algn="tl">
                  <a:srgbClr val="000000">
                    <a:alpha val="43137"/>
                  </a:srgbClr>
                </a:outerShdw>
              </a:effectLst>
              <a:latin typeface="Century" pitchFamily="18" charset="0"/>
            </a:endParaRPr>
          </a:p>
          <a:p>
            <a:pPr marL="0" indent="0" algn="ctr">
              <a:buNone/>
            </a:pPr>
            <a:endParaRPr lang="fr-FR" b="1" dirty="0">
              <a:effectLst>
                <a:outerShdw blurRad="38100" dist="38100" dir="2700000" algn="tl">
                  <a:srgbClr val="000000">
                    <a:alpha val="43137"/>
                  </a:srgbClr>
                </a:outerShdw>
              </a:effectLst>
              <a:latin typeface="Century" pitchFamily="18" charset="0"/>
            </a:endParaRPr>
          </a:p>
          <a:p>
            <a:pPr marL="0" indent="0">
              <a:buNone/>
            </a:pPr>
            <a:endParaRPr lang="fr-FR" dirty="0" smtClean="0"/>
          </a:p>
          <a:p>
            <a:pPr marL="0" indent="0">
              <a:buNone/>
            </a:pPr>
            <a:endParaRPr lang="fr-FR" dirty="0" smtClean="0"/>
          </a:p>
          <a:p>
            <a:pPr marL="0" indent="0">
              <a:buNone/>
            </a:pPr>
            <a:r>
              <a:rPr lang="fr-FR" dirty="0"/>
              <a:t>	</a:t>
            </a:r>
          </a:p>
        </p:txBody>
      </p:sp>
      <p:sp>
        <p:nvSpPr>
          <p:cNvPr id="4" name="Line 234"/>
          <p:cNvSpPr>
            <a:spLocks noChangeShapeType="1"/>
          </p:cNvSpPr>
          <p:nvPr/>
        </p:nvSpPr>
        <p:spPr bwMode="auto">
          <a:xfrm>
            <a:off x="539552" y="2924944"/>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lgn="ctr">
              <a:defRPr/>
            </a:pPr>
            <a:endParaRPr lang="fr-FR" dirty="0">
              <a:latin typeface="Verdana" charset="0"/>
              <a:ea typeface="ＭＳ Ｐゴシック" charset="0"/>
            </a:endParaRPr>
          </a:p>
        </p:txBody>
      </p:sp>
    </p:spTree>
    <p:extLst>
      <p:ext uri="{BB962C8B-B14F-4D97-AF65-F5344CB8AC3E}">
        <p14:creationId xmlns:p14="http://schemas.microsoft.com/office/powerpoint/2010/main" val="221044851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764704"/>
            <a:ext cx="8604448" cy="5256584"/>
          </a:xfrm>
        </p:spPr>
        <p:txBody>
          <a:bodyPr>
            <a:normAutofit fontScale="25000" lnSpcReduction="20000"/>
          </a:bodyPr>
          <a:lstStyle/>
          <a:p>
            <a:pPr marL="514350" lvl="0" indent="-514350" algn="just">
              <a:lnSpc>
                <a:spcPct val="170000"/>
              </a:lnSpc>
              <a:buFont typeface="+mj-lt"/>
              <a:buAutoNum type="arabicPeriod"/>
            </a:pPr>
            <a:r>
              <a:rPr lang="fr-FR" sz="11200" dirty="0" smtClean="0">
                <a:effectLst>
                  <a:outerShdw blurRad="38100" dist="38100" dir="2700000" algn="tl">
                    <a:srgbClr val="000000">
                      <a:alpha val="43137"/>
                    </a:srgbClr>
                  </a:outerShdw>
                </a:effectLst>
              </a:rPr>
              <a:t>Aménagement de la faune mammalienne</a:t>
            </a:r>
            <a:endParaRPr lang="fr-FR" sz="11200" dirty="0">
              <a:effectLst>
                <a:outerShdw blurRad="38100" dist="38100" dir="2700000" algn="tl">
                  <a:srgbClr val="000000">
                    <a:alpha val="43137"/>
                  </a:srgbClr>
                </a:outerShdw>
              </a:effectLst>
            </a:endParaRPr>
          </a:p>
          <a:p>
            <a:pPr marL="514350" lvl="0" indent="-514350" algn="just">
              <a:lnSpc>
                <a:spcPct val="170000"/>
              </a:lnSpc>
              <a:buFont typeface="+mj-lt"/>
              <a:buAutoNum type="arabicPeriod"/>
            </a:pPr>
            <a:r>
              <a:rPr lang="fr-FR" sz="11200" dirty="0" smtClean="0">
                <a:effectLst>
                  <a:outerShdw blurRad="38100" dist="38100" dir="2700000" algn="tl">
                    <a:srgbClr val="000000">
                      <a:alpha val="43137"/>
                    </a:srgbClr>
                  </a:outerShdw>
                </a:effectLst>
              </a:rPr>
              <a:t>Conservation des grands singes</a:t>
            </a:r>
            <a:r>
              <a:rPr lang="fr-FR" sz="11200" dirty="0">
                <a:effectLst>
                  <a:outerShdw blurRad="38100" dist="38100" dir="2700000" algn="tl">
                    <a:srgbClr val="000000">
                      <a:alpha val="43137"/>
                    </a:srgbClr>
                  </a:outerShdw>
                </a:effectLst>
              </a:rPr>
              <a:t> ;</a:t>
            </a:r>
          </a:p>
          <a:p>
            <a:pPr marL="514350" lvl="0" indent="-514350" algn="just">
              <a:lnSpc>
                <a:spcPct val="170000"/>
              </a:lnSpc>
              <a:buFont typeface="+mj-lt"/>
              <a:buAutoNum type="arabicPeriod"/>
            </a:pPr>
            <a:r>
              <a:rPr lang="fr-FR" sz="11200" dirty="0" smtClean="0">
                <a:effectLst>
                  <a:outerShdw blurRad="38100" dist="38100" dir="2700000" algn="tl">
                    <a:srgbClr val="000000">
                      <a:alpha val="43137"/>
                    </a:srgbClr>
                  </a:outerShdw>
                </a:effectLst>
              </a:rPr>
              <a:t>Caractéristiques et typologie des mammifères;</a:t>
            </a:r>
            <a:endParaRPr lang="fr-FR" sz="11200" dirty="0">
              <a:effectLst>
                <a:outerShdw blurRad="38100" dist="38100" dir="2700000" algn="tl">
                  <a:srgbClr val="000000">
                    <a:alpha val="43137"/>
                  </a:srgbClr>
                </a:outerShdw>
              </a:effectLst>
            </a:endParaRPr>
          </a:p>
          <a:p>
            <a:pPr marL="514350" lvl="0" indent="-514350" algn="just">
              <a:lnSpc>
                <a:spcPct val="170000"/>
              </a:lnSpc>
              <a:buFont typeface="+mj-lt"/>
              <a:buAutoNum type="arabicPeriod"/>
            </a:pPr>
            <a:r>
              <a:rPr lang="fr-FR" sz="11200" dirty="0" smtClean="0">
                <a:effectLst>
                  <a:outerShdw blurRad="38100" dist="38100" dir="2700000" algn="tl">
                    <a:srgbClr val="000000">
                      <a:alpha val="43137"/>
                    </a:srgbClr>
                  </a:outerShdw>
                </a:effectLst>
              </a:rPr>
              <a:t>Systématique </a:t>
            </a:r>
            <a:r>
              <a:rPr lang="fr-FR" sz="11200" dirty="0">
                <a:effectLst>
                  <a:outerShdw blurRad="38100" dist="38100" dir="2700000" algn="tl">
                    <a:srgbClr val="000000">
                      <a:alpha val="43137"/>
                    </a:srgbClr>
                  </a:outerShdw>
                </a:effectLst>
              </a:rPr>
              <a:t>et p</a:t>
            </a:r>
            <a:r>
              <a:rPr lang="fr-FR" sz="11200" dirty="0" smtClean="0">
                <a:effectLst>
                  <a:outerShdw blurRad="38100" dist="38100" dir="2700000" algn="tl">
                    <a:srgbClr val="000000">
                      <a:alpha val="43137"/>
                    </a:srgbClr>
                  </a:outerShdw>
                </a:effectLst>
              </a:rPr>
              <a:t>hylogénie;</a:t>
            </a:r>
            <a:endParaRPr lang="fr-FR" sz="11200" dirty="0">
              <a:effectLst>
                <a:outerShdw blurRad="38100" dist="38100" dir="2700000" algn="tl">
                  <a:srgbClr val="000000">
                    <a:alpha val="43137"/>
                  </a:srgbClr>
                </a:outerShdw>
              </a:effectLst>
            </a:endParaRPr>
          </a:p>
          <a:p>
            <a:pPr marL="514350" lvl="0" indent="-514350" algn="just">
              <a:lnSpc>
                <a:spcPct val="170000"/>
              </a:lnSpc>
              <a:buFont typeface="+mj-lt"/>
              <a:buAutoNum type="arabicPeriod"/>
            </a:pPr>
            <a:r>
              <a:rPr lang="fr-FR" sz="11200" dirty="0">
                <a:effectLst>
                  <a:outerShdw blurRad="38100" dist="38100" dir="2700000" algn="tl">
                    <a:srgbClr val="000000">
                      <a:alpha val="43137"/>
                    </a:srgbClr>
                  </a:outerShdw>
                </a:effectLst>
              </a:rPr>
              <a:t>Maladie de la faune et épidémiologie ;</a:t>
            </a:r>
          </a:p>
          <a:p>
            <a:pPr marL="514350" lvl="0" indent="-514350" algn="just">
              <a:lnSpc>
                <a:spcPct val="170000"/>
              </a:lnSpc>
              <a:buFont typeface="+mj-lt"/>
              <a:buAutoNum type="arabicPeriod"/>
            </a:pPr>
            <a:r>
              <a:rPr lang="fr-FR" sz="11200" dirty="0">
                <a:effectLst>
                  <a:outerShdw blurRad="38100" dist="38100" dir="2700000" algn="tl">
                    <a:srgbClr val="000000">
                      <a:alpha val="43137"/>
                    </a:srgbClr>
                  </a:outerShdw>
                </a:effectLst>
              </a:rPr>
              <a:t>Partenariat et mobilisation des fonds ;</a:t>
            </a:r>
          </a:p>
          <a:p>
            <a:pPr marL="514350" lvl="0" indent="-514350" algn="just">
              <a:lnSpc>
                <a:spcPct val="170000"/>
              </a:lnSpc>
              <a:buFont typeface="+mj-lt"/>
              <a:buAutoNum type="arabicPeriod"/>
            </a:pPr>
            <a:r>
              <a:rPr lang="fr-FR" sz="11200" dirty="0" smtClean="0">
                <a:effectLst>
                  <a:outerShdw blurRad="38100" dist="38100" dir="2700000" algn="tl">
                    <a:srgbClr val="000000">
                      <a:alpha val="43137"/>
                    </a:srgbClr>
                  </a:outerShdw>
                </a:effectLst>
              </a:rPr>
              <a:t>Renforcement des capacités.</a:t>
            </a:r>
            <a:endParaRPr lang="fr-FR" sz="11200" dirty="0">
              <a:effectLst>
                <a:outerShdw blurRad="38100" dist="38100" dir="2700000" algn="tl">
                  <a:srgbClr val="000000">
                    <a:alpha val="43137"/>
                  </a:srgbClr>
                </a:outerShdw>
              </a:effectLst>
            </a:endParaRPr>
          </a:p>
          <a:p>
            <a:pPr marL="514350" indent="-514350" algn="just">
              <a:lnSpc>
                <a:spcPct val="170000"/>
              </a:lnSpc>
              <a:buFont typeface="+mj-lt"/>
              <a:buAutoNum type="arabicPeriod"/>
            </a:pPr>
            <a:endParaRPr lang="fr-FR" sz="11200" b="1" dirty="0" smtClean="0">
              <a:effectLst>
                <a:outerShdw blurRad="38100" dist="38100" dir="2700000" algn="tl">
                  <a:srgbClr val="000000">
                    <a:alpha val="43137"/>
                  </a:srgbClr>
                </a:outerShdw>
              </a:effectLst>
              <a:latin typeface="Century" pitchFamily="18" charset="0"/>
            </a:endParaRPr>
          </a:p>
          <a:p>
            <a:pPr marL="0" indent="0" algn="just">
              <a:lnSpc>
                <a:spcPct val="170000"/>
              </a:lnSpc>
              <a:buNone/>
            </a:pPr>
            <a:endParaRPr lang="fr-FR" b="1" dirty="0" smtClean="0">
              <a:effectLst>
                <a:outerShdw blurRad="38100" dist="38100" dir="2700000" algn="tl">
                  <a:srgbClr val="000000">
                    <a:alpha val="43137"/>
                  </a:srgbClr>
                </a:outerShdw>
              </a:effectLst>
              <a:latin typeface="Century" pitchFamily="18" charset="0"/>
            </a:endParaRPr>
          </a:p>
          <a:p>
            <a:pPr marL="0" indent="0">
              <a:buNone/>
            </a:pPr>
            <a:endParaRPr lang="fr-FR" dirty="0" smtClean="0"/>
          </a:p>
          <a:p>
            <a:pPr marL="0" indent="0">
              <a:buNone/>
            </a:pPr>
            <a:endParaRPr lang="fr-FR" dirty="0" smtClean="0"/>
          </a:p>
          <a:p>
            <a:pPr marL="0" indent="0">
              <a:buNone/>
            </a:pPr>
            <a:r>
              <a:rPr lang="fr-FR" dirty="0" smtClean="0"/>
              <a:t>	</a:t>
            </a:r>
            <a:endParaRPr lang="fr-FR" dirty="0"/>
          </a:p>
        </p:txBody>
      </p:sp>
      <p:sp>
        <p:nvSpPr>
          <p:cNvPr id="4" name="Line 234"/>
          <p:cNvSpPr>
            <a:spLocks noChangeShapeType="1"/>
          </p:cNvSpPr>
          <p:nvPr/>
        </p:nvSpPr>
        <p:spPr bwMode="auto">
          <a:xfrm>
            <a:off x="539552" y="620688"/>
            <a:ext cx="8135938" cy="0"/>
          </a:xfrm>
          <a:prstGeom prst="line">
            <a:avLst/>
          </a:prstGeom>
          <a:ln>
            <a:solidFill>
              <a:srgbClr val="7030A0"/>
            </a:solidFill>
            <a:headEnd type="none" w="lg" len="lg"/>
            <a:tailEnd type="none" w="lg" len="lg"/>
          </a:ln>
          <a:extLst/>
        </p:spPr>
        <p:style>
          <a:lnRef idx="3">
            <a:schemeClr val="accent3"/>
          </a:lnRef>
          <a:fillRef idx="0">
            <a:schemeClr val="accent3"/>
          </a:fillRef>
          <a:effectRef idx="2">
            <a:schemeClr val="accent3"/>
          </a:effectRef>
          <a:fontRef idx="minor">
            <a:schemeClr val="tx1"/>
          </a:fontRef>
        </p:style>
        <p:txBody>
          <a:bodyPr wrap="none" anchor="ctr"/>
          <a:lstStyle/>
          <a:p>
            <a:pPr algn="ctr">
              <a:defRPr/>
            </a:pPr>
            <a:endParaRPr lang="fr-FR" dirty="0">
              <a:latin typeface="Verdana" charset="0"/>
              <a:ea typeface="ＭＳ Ｐゴシック" charset="0"/>
            </a:endParaRPr>
          </a:p>
        </p:txBody>
      </p:sp>
      <p:sp>
        <p:nvSpPr>
          <p:cNvPr id="6" name="Rectangle 5"/>
          <p:cNvSpPr/>
          <p:nvPr/>
        </p:nvSpPr>
        <p:spPr>
          <a:xfrm>
            <a:off x="539552" y="0"/>
            <a:ext cx="8135938" cy="1077218"/>
          </a:xfrm>
          <a:prstGeom prst="rect">
            <a:avLst/>
          </a:prstGeom>
        </p:spPr>
        <p:txBody>
          <a:bodyPr wrap="square">
            <a:spAutoFit/>
          </a:bodyPr>
          <a:lstStyle/>
          <a:p>
            <a:pPr algn="ctr"/>
            <a:r>
              <a:rPr lang="fr-FR" sz="3200" b="1" dirty="0">
                <a:effectLst>
                  <a:outerShdw blurRad="38100" dist="38100" dir="2700000" algn="tl">
                    <a:srgbClr val="000000">
                      <a:alpha val="43137"/>
                    </a:srgbClr>
                  </a:outerShdw>
                </a:effectLst>
                <a:latin typeface="Century" pitchFamily="18" charset="0"/>
              </a:rPr>
              <a:t>Axes d’interventions</a:t>
            </a:r>
          </a:p>
          <a:p>
            <a:pPr algn="ctr"/>
            <a:endParaRPr lang="fr-FR" sz="3200" b="1" dirty="0">
              <a:effectLst>
                <a:outerShdw blurRad="38100" dist="38100" dir="2700000" algn="tl">
                  <a:srgbClr val="000000">
                    <a:alpha val="43137"/>
                  </a:srgbClr>
                </a:outerShdw>
              </a:effectLst>
              <a:latin typeface="Century" pitchFamily="18" charset="0"/>
            </a:endParaRPr>
          </a:p>
        </p:txBody>
      </p:sp>
    </p:spTree>
    <p:extLst>
      <p:ext uri="{BB962C8B-B14F-4D97-AF65-F5344CB8AC3E}">
        <p14:creationId xmlns:p14="http://schemas.microsoft.com/office/powerpoint/2010/main" val="183926792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3065</TotalTime>
  <Words>325</Words>
  <Application>Microsoft Office PowerPoint</Application>
  <PresentationFormat>Affichage à l'écran (4:3)</PresentationFormat>
  <Paragraphs>157</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Présentation PowerPoint</vt:lpstr>
      <vt:lpstr>Plan</vt:lpstr>
      <vt:lpstr>Présentation PowerPoint</vt:lpstr>
      <vt:lpstr>Contexte</vt:lpstr>
      <vt:lpstr>Problèmes</vt:lpstr>
      <vt:lpstr>Objectifs</vt:lpstr>
      <vt:lpstr>Objectifs</vt:lpstr>
      <vt:lpstr>Présentation PowerPoint</vt:lpstr>
      <vt:lpstr>Présentation PowerPoint</vt:lpstr>
      <vt:lpstr>Présentation PowerPoint</vt:lpstr>
      <vt:lpstr>Cadre stratégique</vt:lpstr>
      <vt:lpstr>Présentation PowerPoint</vt:lpstr>
      <vt:lpstr>Personnes ressources</vt:lpstr>
      <vt:lpstr>Présentation PowerPoint</vt:lpstr>
      <vt:lpstr>Vision</vt:lpstr>
      <vt:lpstr>Modus vivendi</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KAMGANG</dc:creator>
  <cp:lastModifiedBy>KAMGANG</cp:lastModifiedBy>
  <cp:revision>171</cp:revision>
  <dcterms:created xsi:type="dcterms:W3CDTF">2012-11-19T19:33:17Z</dcterms:created>
  <dcterms:modified xsi:type="dcterms:W3CDTF">2014-09-26T19:20:26Z</dcterms:modified>
</cp:coreProperties>
</file>