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63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24" d="100"/>
          <a:sy n="124" d="100"/>
        </p:scale>
        <p:origin x="4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B7E58B-9ABC-4E22-89CC-CC923FED05F8}" type="datetimeFigureOut">
              <a:rPr lang="fr-FR" smtClean="0"/>
              <a:pPr/>
              <a:t>04/10/2014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617-9C4F-4E3E-B61E-8515764212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B7E58B-9ABC-4E22-89CC-CC923FED05F8}" type="datetimeFigureOut">
              <a:rPr lang="fr-FR" smtClean="0"/>
              <a:pPr/>
              <a:t>04/10/2014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617-9C4F-4E3E-B61E-8515764212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B7E58B-9ABC-4E22-89CC-CC923FED05F8}" type="datetimeFigureOut">
              <a:rPr lang="fr-FR" smtClean="0"/>
              <a:pPr/>
              <a:t>04/10/2014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617-9C4F-4E3E-B61E-8515764212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B7E58B-9ABC-4E22-89CC-CC923FED05F8}" type="datetimeFigureOut">
              <a:rPr lang="fr-FR" smtClean="0"/>
              <a:pPr/>
              <a:t>04/10/2014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617-9C4F-4E3E-B61E-8515764212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B7E58B-9ABC-4E22-89CC-CC923FED05F8}" type="datetimeFigureOut">
              <a:rPr lang="fr-FR" smtClean="0"/>
              <a:pPr/>
              <a:t>04/10/2014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617-9C4F-4E3E-B61E-8515764212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B7E58B-9ABC-4E22-89CC-CC923FED05F8}" type="datetimeFigureOut">
              <a:rPr lang="fr-FR" smtClean="0"/>
              <a:pPr/>
              <a:t>04/10/2014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617-9C4F-4E3E-B61E-8515764212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B7E58B-9ABC-4E22-89CC-CC923FED05F8}" type="datetimeFigureOut">
              <a:rPr lang="fr-FR" smtClean="0"/>
              <a:pPr/>
              <a:t>04/10/2014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617-9C4F-4E3E-B61E-8515764212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B7E58B-9ABC-4E22-89CC-CC923FED05F8}" type="datetimeFigureOut">
              <a:rPr lang="fr-FR" smtClean="0"/>
              <a:pPr/>
              <a:t>04/10/2014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617-9C4F-4E3E-B61E-8515764212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B7E58B-9ABC-4E22-89CC-CC923FED05F8}" type="datetimeFigureOut">
              <a:rPr lang="fr-FR" smtClean="0"/>
              <a:pPr/>
              <a:t>04/10/2014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617-9C4F-4E3E-B61E-8515764212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B7E58B-9ABC-4E22-89CC-CC923FED05F8}" type="datetimeFigureOut">
              <a:rPr lang="fr-FR" smtClean="0"/>
              <a:pPr/>
              <a:t>04/10/2014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617-9C4F-4E3E-B61E-8515764212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B7E58B-9ABC-4E22-89CC-CC923FED05F8}" type="datetimeFigureOut">
              <a:rPr lang="fr-FR" smtClean="0"/>
              <a:pPr/>
              <a:t>04/10/2014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C3617-9C4F-4E3E-B61E-8515764212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7B7E58B-9ABC-4E22-89CC-CC923FED05F8}" type="datetimeFigureOut">
              <a:rPr lang="fr-FR" smtClean="0"/>
              <a:pPr/>
              <a:t>04/10/2014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15C3617-9C4F-4E3E-B61E-8515764212D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0100" y="0"/>
            <a:ext cx="8143900" cy="150015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700" b="1" dirty="0" smtClean="0">
                <a:latin typeface="Times New Roman" pitchFamily="18" charset="0"/>
                <a:cs typeface="Times New Roman" pitchFamily="18" charset="0"/>
              </a:rPr>
              <a:t>Plan Stratégique </a:t>
            </a:r>
            <a:r>
              <a:rPr lang="fr-FR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du </a:t>
            </a: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Département de Botanique et Aménagement de l’Habitat de la Faune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2014-2024</a:t>
            </a: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00100" y="1500174"/>
            <a:ext cx="7858180" cy="5000660"/>
          </a:xfrm>
        </p:spPr>
        <p:txBody>
          <a:bodyPr>
            <a:normAutofit fontScale="92500"/>
          </a:bodyPr>
          <a:lstStyle/>
          <a:p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Plan</a:t>
            </a:r>
          </a:p>
          <a:p>
            <a:pPr>
              <a:lnSpc>
                <a:spcPct val="200000"/>
              </a:lnSpc>
            </a:pPr>
            <a:r>
              <a:rPr lang="fr-F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	</a:t>
            </a:r>
            <a:r>
              <a:rPr lang="fr-FR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fr-F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fr-FR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2. 	La vision </a:t>
            </a:r>
          </a:p>
          <a:p>
            <a:pPr marL="484632" indent="-457200">
              <a:lnSpc>
                <a:spcPct val="200000"/>
              </a:lnSpc>
            </a:pPr>
            <a:r>
              <a:rPr lang="fr-FR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3.	Axes prioritaires d’intervention</a:t>
            </a:r>
          </a:p>
          <a:p>
            <a:pPr marL="484632" indent="-457200">
              <a:lnSpc>
                <a:spcPct val="200000"/>
              </a:lnSpc>
            </a:pPr>
            <a:r>
              <a:rPr lang="fr-FR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4.	Objectifs stratégiques et stratégies de mise en œuvre</a:t>
            </a:r>
          </a:p>
          <a:p>
            <a:pPr marL="484632" indent="-457200">
              <a:lnSpc>
                <a:spcPct val="200000"/>
              </a:lnSpc>
            </a:pP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5.	Conclusion</a:t>
            </a:r>
            <a:endParaRPr lang="fr-F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84632" indent="-457200"/>
            <a:endParaRPr lang="fr-F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00100" y="6488668"/>
            <a:ext cx="814390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i="1" dirty="0" smtClean="0">
                <a:latin typeface="Arial Rounded MT Bold" pitchFamily="34" charset="0"/>
              </a:rPr>
              <a:t>Pôle </a:t>
            </a:r>
            <a:r>
              <a:rPr lang="fr-FR" i="1" dirty="0">
                <a:latin typeface="Arial Rounded MT Bold" pitchFamily="34" charset="0"/>
              </a:rPr>
              <a:t>de recherche et de modernisation de l’herbier</a:t>
            </a:r>
            <a:r>
              <a:rPr lang="fr-FR" b="1" dirty="0"/>
              <a:t> 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1000100" y="1785926"/>
          <a:ext cx="7934328" cy="3648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357322"/>
                <a:gridCol w="2286016"/>
                <a:gridCol w="1285884"/>
                <a:gridCol w="785818"/>
                <a:gridCol w="861966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Axe stratégique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Objectif stratégique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Activité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Indicateur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Période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Responsable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Elaboration </a:t>
                      </a:r>
                    </a:p>
                    <a:p>
                      <a:r>
                        <a:rPr lang="fr-FR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des projets d’autofinancement</a:t>
                      </a:r>
                      <a:endParaRPr lang="fr-FR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Elaborer</a:t>
                      </a:r>
                      <a:r>
                        <a:rPr lang="fr-FR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des projets d’autofinancement</a:t>
                      </a:r>
                      <a:endParaRPr lang="fr-FR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Mise en place d’une banque de projets au sein du département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449580" algn="l"/>
                        </a:tabLst>
                      </a:pPr>
                      <a:r>
                        <a:rPr lang="fr-FR" sz="1100" dirty="0">
                          <a:latin typeface="Times New Roman"/>
                          <a:ea typeface="Times New Roman"/>
                        </a:rPr>
                        <a:t>Création d’une pépinière pour supporter le projet </a:t>
                      </a:r>
                      <a:r>
                        <a:rPr lang="fr-FR" sz="1100" dirty="0" err="1">
                          <a:latin typeface="Times New Roman"/>
                          <a:ea typeface="Times New Roman"/>
                        </a:rPr>
                        <a:t>Tchéboa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449580" algn="l"/>
                        </a:tabLst>
                      </a:pPr>
                      <a:r>
                        <a:rPr lang="fr-FR" sz="1100" dirty="0">
                          <a:latin typeface="Times New Roman"/>
                          <a:ea typeface="Times New Roman"/>
                        </a:rPr>
                        <a:t>Descente sur le terrain pour la récolte botanique dans les zones soudano-guinéenne, de transition et forestière du Cameroun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449580" algn="l"/>
                        </a:tabLst>
                      </a:pPr>
                      <a:r>
                        <a:rPr lang="fr-FR" sz="1100" dirty="0">
                          <a:latin typeface="Times New Roman"/>
                          <a:ea typeface="Times New Roman"/>
                        </a:rPr>
                        <a:t> Présentation des protocoles du personnel sous forme de projets finançables par des éventuels bailleurs ou partenaires techniques et financiers. 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449580" algn="l"/>
                        </a:tabLst>
                      </a:pPr>
                      <a:r>
                        <a:rPr lang="fr-FR" sz="1100" dirty="0">
                          <a:latin typeface="Times New Roman"/>
                          <a:ea typeface="Times New Roman"/>
                        </a:rPr>
                        <a:t>Participation de l’équipe du département à l’élaboration des plans d’aménagement de certaines Aires protégées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Au moins 5 projets élaborés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Une pépinière est créée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Au moins trois descentes par an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Au </a:t>
                      </a: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moins trois protocoles présentés et financés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L’équipe </a:t>
                      </a: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a participé à l’élaboration du plan d’aménagement d’une A.P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2014-2015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2014-2016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2014-2024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2014-2018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2014-2019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smtClean="0">
                          <a:latin typeface="Times New Roman"/>
                          <a:ea typeface="Times New Roman"/>
                          <a:cs typeface="Times New Roman"/>
                        </a:rPr>
                        <a:t>Tous 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1000100" y="0"/>
            <a:ext cx="8143900" cy="15001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Plan Stratégique </a:t>
            </a: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du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Département de Botanique et Aménagement de l’Habitat de la Faune 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2014-2024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0100" y="6488668"/>
            <a:ext cx="814390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i="1" dirty="0" smtClean="0">
                <a:latin typeface="Arial Rounded MT Bold" pitchFamily="34" charset="0"/>
              </a:rPr>
              <a:t>Pôle </a:t>
            </a:r>
            <a:r>
              <a:rPr lang="fr-FR" i="1" dirty="0">
                <a:latin typeface="Arial Rounded MT Bold" pitchFamily="34" charset="0"/>
              </a:rPr>
              <a:t>de recherche et de modernisation de l’herbier</a:t>
            </a:r>
            <a:r>
              <a:rPr lang="fr-FR" b="1" dirty="0"/>
              <a:t> 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0100" y="1571612"/>
            <a:ext cx="7858180" cy="492922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FR" sz="3100" b="1" dirty="0" smtClean="0">
                <a:latin typeface="Times New Roman" pitchFamily="18" charset="0"/>
                <a:cs typeface="Times New Roman" pitchFamily="18" charset="0"/>
              </a:rPr>
              <a:t>1. Introduction</a:t>
            </a:r>
          </a:p>
          <a:p>
            <a:pPr algn="just">
              <a:lnSpc>
                <a:spcPct val="150000"/>
              </a:lnSpc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Réduction considérable des ressources biologiques dans le Bassin de Congo.</a:t>
            </a:r>
          </a:p>
          <a:p>
            <a:pPr algn="just">
              <a:lnSpc>
                <a:spcPct val="150000"/>
              </a:lnSpc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Plus de 550 Aires Protégées (AP) ont été créées soit 3,6% de la superficie totale du continent. </a:t>
            </a:r>
          </a:p>
          <a:p>
            <a:pPr algn="just">
              <a:lnSpc>
                <a:spcPct val="150000"/>
              </a:lnSpc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L’objectif à long terme est de classer 10% de la superficie totale du continent en AP.</a:t>
            </a:r>
          </a:p>
          <a:p>
            <a:pPr algn="just">
              <a:lnSpc>
                <a:spcPct val="150000"/>
              </a:lnSpc>
            </a:pPr>
            <a:r>
              <a:rPr lang="fr-FR" sz="2600" dirty="0" smtClean="0"/>
              <a:t>Les cadres de niveau supérieur en gestion des aires protégées sont insuffisants (cf. étude réalisée par le RAPAC)</a:t>
            </a:r>
          </a:p>
          <a:p>
            <a:pPr algn="just">
              <a:lnSpc>
                <a:spcPct val="150000"/>
              </a:lnSpc>
            </a:pPr>
            <a:r>
              <a:rPr lang="fr-FR" sz="2600" dirty="0" smtClean="0"/>
              <a:t>Pour répondre à cette préoccupation, l’EFG est entrain de développer un master professionnel.</a:t>
            </a: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000100" y="0"/>
            <a:ext cx="8143900" cy="15001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27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Plan Stratégique </a:t>
            </a:r>
            <a:r>
              <a:rPr kumimoji="0" lang="fr-FR" sz="27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27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du </a:t>
            </a:r>
            <a: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22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Département de Botanique et Aménagement de l’Habitat de la Faune </a:t>
            </a:r>
            <a:r>
              <a:rPr kumimoji="0" lang="fr-FR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2014-2024</a:t>
            </a:r>
            <a:r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00100" y="6488668"/>
            <a:ext cx="814390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i="1" dirty="0" smtClean="0">
                <a:latin typeface="Arial Rounded MT Bold" pitchFamily="34" charset="0"/>
              </a:rPr>
              <a:t>Pôle </a:t>
            </a:r>
            <a:r>
              <a:rPr lang="fr-FR" i="1" dirty="0">
                <a:latin typeface="Arial Rounded MT Bold" pitchFamily="34" charset="0"/>
              </a:rPr>
              <a:t>de recherche et de modernisation de l’herbier</a:t>
            </a:r>
            <a:r>
              <a:rPr lang="fr-FR" b="1" dirty="0"/>
              <a:t> 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85786" y="1447800"/>
            <a:ext cx="8143932" cy="498159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buNone/>
            </a:pPr>
            <a:endParaRPr lang="fr-FR" sz="17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1. Introduction</a:t>
            </a:r>
          </a:p>
          <a:p>
            <a:pPr algn="just">
              <a:lnSpc>
                <a:spcPct val="150000"/>
              </a:lnSpc>
            </a:pP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Ce besoin ne pourra être satisfait que si l’EFG dispose d’un personnel performant, des laboratoires équipés, des salles spécialisées modernes, un volet de recherche très actif permettant d’améliorer à tout moment les curricula </a:t>
            </a:r>
            <a:r>
              <a:rPr lang="fr-FR" sz="2500" dirty="0" err="1" smtClean="0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just">
              <a:lnSpc>
                <a:spcPct val="150000"/>
              </a:lnSpc>
            </a:pP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L’Ecole venait de mettre sur pied  des départements parmi lesquels le Département de Botanique et d’Aménagement de l’Habitat de la Faune. </a:t>
            </a:r>
          </a:p>
          <a:p>
            <a:pPr algn="just">
              <a:lnSpc>
                <a:spcPct val="150000"/>
              </a:lnSpc>
            </a:pPr>
            <a:r>
              <a:rPr lang="fr-FR" sz="2500" dirty="0" smtClean="0">
                <a:latin typeface="Times New Roman" pitchFamily="18" charset="0"/>
                <a:cs typeface="Times New Roman" pitchFamily="18" charset="0"/>
              </a:rPr>
              <a:t>Ce département a certes des acquis qu’il convient de préserver, mais doit davantage se moderniser et développer le volet recherche afin de s’arrimer au système universitaire.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000100" y="0"/>
            <a:ext cx="8143900" cy="15001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Plan Stratégique </a:t>
            </a: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du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Département de Botanique et Aménagement de l’Habitat de la Faune 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2014-2024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0100" y="6488668"/>
            <a:ext cx="814390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i="1" dirty="0" smtClean="0">
                <a:latin typeface="Arial Rounded MT Bold" pitchFamily="34" charset="0"/>
              </a:rPr>
              <a:t>Pôle </a:t>
            </a:r>
            <a:r>
              <a:rPr lang="fr-FR" i="1" dirty="0">
                <a:latin typeface="Arial Rounded MT Bold" pitchFamily="34" charset="0"/>
              </a:rPr>
              <a:t>de recherche et de modernisation de l’herbier</a:t>
            </a:r>
            <a:r>
              <a:rPr lang="fr-FR" b="1" dirty="0"/>
              <a:t> 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85786" y="1500174"/>
            <a:ext cx="8147902" cy="498159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8000" b="1" dirty="0" smtClean="0">
                <a:latin typeface="Times New Roman" pitchFamily="18" charset="0"/>
                <a:cs typeface="Times New Roman" pitchFamily="18" charset="0"/>
              </a:rPr>
              <a:t>2.   La vision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§"/>
            </a:pPr>
            <a:r>
              <a:rPr lang="fr-FR" sz="8300" dirty="0" smtClean="0">
                <a:latin typeface="Times New Roman" pitchFamily="18" charset="0"/>
                <a:cs typeface="Times New Roman" pitchFamily="18" charset="0"/>
              </a:rPr>
              <a:t>L’Herbier de l’EFG est l’une des premières structures mises en place dès le démarrage de l’Ecole de faune. 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§"/>
            </a:pPr>
            <a:r>
              <a:rPr lang="fr-FR" sz="8300" dirty="0" smtClean="0">
                <a:latin typeface="Times New Roman" pitchFamily="18" charset="0"/>
                <a:cs typeface="Times New Roman" pitchFamily="18" charset="0"/>
              </a:rPr>
              <a:t>Au regard des résultats encourageants obtenus jusqu’ici et des opportunités qui s’offrent à l’intérieur et hors du Cameroun, </a:t>
            </a:r>
          </a:p>
          <a:p>
            <a:pPr algn="just">
              <a:lnSpc>
                <a:spcPct val="160000"/>
              </a:lnSpc>
              <a:buFont typeface="Wingdings" pitchFamily="2" charset="2"/>
              <a:buChar char="§"/>
            </a:pPr>
            <a:r>
              <a:rPr lang="fr-FR" sz="8300" b="1" dirty="0" smtClean="0">
                <a:latin typeface="Times New Roman" pitchFamily="18" charset="0"/>
                <a:cs typeface="Times New Roman" pitchFamily="18" charset="0"/>
              </a:rPr>
              <a:t>le rêve au bout de 10 ans est de faire du Département de Botanique et d’Aménagement de l’Habitat de la Faune un « pôle de recherche et de modernisation de l’herbier ». </a:t>
            </a:r>
            <a:endParaRPr lang="fr-FR" sz="8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000100" y="0"/>
            <a:ext cx="8143900" cy="15001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27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Plan Stratégique </a:t>
            </a:r>
            <a:r>
              <a:rPr kumimoji="0" lang="fr-FR" sz="27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27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du </a:t>
            </a:r>
            <a: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22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Département de Botanique et Aménagement de l’Habitat de la Faune </a:t>
            </a:r>
            <a:r>
              <a:rPr kumimoji="0" lang="fr-FR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2014-2024</a:t>
            </a:r>
            <a:r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0100" y="6488668"/>
            <a:ext cx="814390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i="1" dirty="0" smtClean="0">
                <a:latin typeface="Arial Rounded MT Bold" pitchFamily="34" charset="0"/>
              </a:rPr>
              <a:t>Pôle </a:t>
            </a:r>
            <a:r>
              <a:rPr lang="fr-FR" i="1" dirty="0">
                <a:latin typeface="Arial Rounded MT Bold" pitchFamily="34" charset="0"/>
              </a:rPr>
              <a:t>de recherche et de modernisation de l’herbier</a:t>
            </a:r>
            <a:r>
              <a:rPr lang="fr-FR" b="1" dirty="0"/>
              <a:t> 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3.   Axes prioritaires d’intervention</a:t>
            </a:r>
            <a:endParaRPr lang="fr-FR" sz="2000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000100" y="0"/>
            <a:ext cx="8143900" cy="15001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27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Plan Stratégique </a:t>
            </a:r>
            <a:r>
              <a:rPr kumimoji="0" lang="fr-FR" sz="27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27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du </a:t>
            </a:r>
            <a: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22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Département de Botanique et Aménagement de l’Habitat de la Faune </a:t>
            </a:r>
            <a:r>
              <a:rPr kumimoji="0" lang="fr-FR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2014-2024</a:t>
            </a:r>
            <a:r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0100" y="6488668"/>
            <a:ext cx="814390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i="1" dirty="0" smtClean="0">
                <a:latin typeface="Arial Rounded MT Bold" pitchFamily="34" charset="0"/>
              </a:rPr>
              <a:t>Pôle </a:t>
            </a:r>
            <a:r>
              <a:rPr lang="fr-FR" i="1" dirty="0">
                <a:latin typeface="Arial Rounded MT Bold" pitchFamily="34" charset="0"/>
              </a:rPr>
              <a:t>de recherche et de modernisation de l’herbier</a:t>
            </a:r>
            <a:r>
              <a:rPr lang="fr-FR" b="1" dirty="0"/>
              <a:t> </a:t>
            </a:r>
            <a:endParaRPr lang="fr-FR" dirty="0"/>
          </a:p>
        </p:txBody>
      </p:sp>
      <p:sp>
        <p:nvSpPr>
          <p:cNvPr id="1026" name="Ellipse 7"/>
          <p:cNvSpPr>
            <a:spLocks noChangeArrowheads="1"/>
          </p:cNvSpPr>
          <p:nvPr/>
        </p:nvSpPr>
        <p:spPr bwMode="auto">
          <a:xfrm>
            <a:off x="3786182" y="3071810"/>
            <a:ext cx="2428892" cy="92869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Pôle de recherche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et de modernisation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de l’herbier 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Oval 3"/>
          <p:cNvSpPr>
            <a:spLocks noChangeArrowheads="1"/>
          </p:cNvSpPr>
          <p:nvPr/>
        </p:nvSpPr>
        <p:spPr bwMode="auto">
          <a:xfrm>
            <a:off x="1357290" y="2000240"/>
            <a:ext cx="2643206" cy="10001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     1. Développement et modernisation de l’herbier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fr-FR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Oval 4"/>
          <p:cNvSpPr>
            <a:spLocks noChangeArrowheads="1"/>
          </p:cNvSpPr>
          <p:nvPr/>
        </p:nvSpPr>
        <p:spPr bwMode="auto">
          <a:xfrm>
            <a:off x="5857884" y="1928802"/>
            <a:ext cx="2500330" cy="10001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2. Développement des       outils d’aménagement de l’habitat de la faune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Oval 5"/>
          <p:cNvSpPr>
            <a:spLocks noChangeArrowheads="1"/>
          </p:cNvSpPr>
          <p:nvPr/>
        </p:nvSpPr>
        <p:spPr bwMode="auto">
          <a:xfrm>
            <a:off x="1357290" y="4071942"/>
            <a:ext cx="2643206" cy="10001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3. Développement et recherche des partenaires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fr-FR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Ellipse 1"/>
          <p:cNvSpPr>
            <a:spLocks noChangeArrowheads="1"/>
          </p:cNvSpPr>
          <p:nvPr/>
        </p:nvSpPr>
        <p:spPr bwMode="auto">
          <a:xfrm>
            <a:off x="5715008" y="4071942"/>
            <a:ext cx="2786082" cy="107157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4. Développement de la recherche et renforcement des capacités du personnel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fr-FR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Oval 7"/>
          <p:cNvSpPr>
            <a:spLocks noChangeArrowheads="1"/>
          </p:cNvSpPr>
          <p:nvPr/>
        </p:nvSpPr>
        <p:spPr bwMode="auto">
          <a:xfrm>
            <a:off x="3643306" y="5143512"/>
            <a:ext cx="2714644" cy="107157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5. Elaboration des projets d’autofinancement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fr-FR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Connecteur droit avec flèche 18"/>
          <p:cNvCxnSpPr>
            <a:stCxn id="1026" idx="1"/>
            <a:endCxn id="1027" idx="5"/>
          </p:cNvCxnSpPr>
          <p:nvPr/>
        </p:nvCxnSpPr>
        <p:spPr>
          <a:xfrm rot="16200000" flipV="1">
            <a:off x="3700692" y="2766621"/>
            <a:ext cx="353908" cy="5284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1026" idx="7"/>
            <a:endCxn id="1028" idx="3"/>
          </p:cNvCxnSpPr>
          <p:nvPr/>
        </p:nvCxnSpPr>
        <p:spPr>
          <a:xfrm rot="5400000" flipH="1" flipV="1">
            <a:off x="5829037" y="2812802"/>
            <a:ext cx="425346" cy="3646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1026" idx="3"/>
            <a:endCxn id="1029" idx="7"/>
          </p:cNvCxnSpPr>
          <p:nvPr/>
        </p:nvCxnSpPr>
        <p:spPr>
          <a:xfrm rot="5400000">
            <a:off x="3700692" y="3777215"/>
            <a:ext cx="353908" cy="5284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1026" idx="5"/>
            <a:endCxn id="1030" idx="1"/>
          </p:cNvCxnSpPr>
          <p:nvPr/>
        </p:nvCxnSpPr>
        <p:spPr>
          <a:xfrm rot="16200000" flipH="1">
            <a:off x="5809011" y="3914860"/>
            <a:ext cx="364370" cy="263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stCxn id="1026" idx="4"/>
            <a:endCxn id="1031" idx="0"/>
          </p:cNvCxnSpPr>
          <p:nvPr/>
        </p:nvCxnSpPr>
        <p:spPr>
          <a:xfrm rot="5400000">
            <a:off x="4429124" y="457200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3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3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3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3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3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  <p:bldP spid="1027" grpId="0" animBg="1"/>
      <p:bldP spid="1028" grpId="0" animBg="1"/>
      <p:bldP spid="1029" grpId="0" animBg="1"/>
      <p:bldP spid="1030" grpId="0" animBg="1"/>
      <p:bldP spid="10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4800600"/>
          </a:xfrm>
        </p:spPr>
        <p:txBody>
          <a:bodyPr/>
          <a:lstStyle/>
          <a:p>
            <a:pPr>
              <a:buNone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4.	Objectifs et stratégies de mise en œuvre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000100" y="0"/>
            <a:ext cx="8143900" cy="15001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Plan Stratégique </a:t>
            </a: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du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Département de Botanique et Aménagement de l’Habitat de la Faune 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2014-2024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0100" y="6488668"/>
            <a:ext cx="814390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i="1" dirty="0" smtClean="0">
                <a:latin typeface="Arial Rounded MT Bold" pitchFamily="34" charset="0"/>
              </a:rPr>
              <a:t>Pôle </a:t>
            </a:r>
            <a:r>
              <a:rPr lang="fr-FR" i="1" dirty="0">
                <a:latin typeface="Arial Rounded MT Bold" pitchFamily="34" charset="0"/>
              </a:rPr>
              <a:t>de recherche et de modernisation de l’herbier</a:t>
            </a:r>
            <a:r>
              <a:rPr lang="fr-FR" b="1" dirty="0"/>
              <a:t> 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000101" y="1928802"/>
          <a:ext cx="7929619" cy="4214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954"/>
                <a:gridCol w="1237813"/>
                <a:gridCol w="2393507"/>
                <a:gridCol w="1111629"/>
                <a:gridCol w="815194"/>
                <a:gridCol w="1037522"/>
              </a:tblGrid>
              <a:tr h="3706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Axe stratégique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Objectif stratégique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Activité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Indicateur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Période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Responsable</a:t>
                      </a:r>
                    </a:p>
                  </a:txBody>
                  <a:tcPr marL="68580" marR="68580" marT="0" marB="0"/>
                </a:tc>
              </a:tr>
              <a:tr h="1482094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fr-FR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Développement et modernisation de l’herbier</a:t>
                      </a:r>
                    </a:p>
                  </a:txBody>
                  <a:tcPr marL="89535" marR="89535" marT="0" marB="0"/>
                </a:tc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fr-FR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Développer et moderniser l’herbier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0" lang="fr-FR" sz="1200" b="0" kern="12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0" lang="fr-FR" sz="1200" b="0" kern="12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0" lang="fr-FR" sz="1200" b="0" kern="12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0" lang="fr-FR" sz="1200" b="0" kern="12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0" lang="fr-FR" sz="1200" b="0" kern="12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0" lang="fr-FR" sz="1200" b="0" kern="12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0" lang="fr-FR" sz="1200" b="0" kern="12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kumimoji="0" lang="fr-FR" sz="11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      Extension de l’herbier actuel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449580" algn="l"/>
                        </a:tabLst>
                      </a:pPr>
                      <a:r>
                        <a:rPr kumimoji="0" lang="fr-FR" sz="11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Aménagement d’une deuxième salle pour besoin de recherche ;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449580" algn="l"/>
                        </a:tabLst>
                      </a:pPr>
                      <a:r>
                        <a:rPr kumimoji="0" lang="fr-FR" sz="11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Equipement de cette dernière avec le matériel (placards) adéquat pour la conservation ;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449580" algn="l"/>
                        </a:tabLst>
                      </a:pPr>
                      <a:r>
                        <a:rPr kumimoji="0" lang="fr-FR" sz="11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Réfection des anciens placards et autres matériels.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1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L’HEFG est réfectionné et équipé à 90%.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1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2014-2016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1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Chef de Dépt.</a:t>
                      </a:r>
                    </a:p>
                  </a:txBody>
                  <a:tcPr marL="68580" marR="68580" marT="0" marB="0"/>
                </a:tc>
              </a:tr>
              <a:tr h="1065255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/>
                </a:tc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200" b="1" dirty="0">
                        <a:latin typeface="Times New Roman"/>
                        <a:ea typeface="Times New Roman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r-FR" sz="1100" b="0" dirty="0" smtClean="0">
                          <a:latin typeface="Times New Roman"/>
                          <a:ea typeface="Times New Roman"/>
                        </a:rPr>
                        <a:t>2.      Mise </a:t>
                      </a:r>
                      <a:r>
                        <a:rPr lang="fr-FR" sz="1100" b="0" dirty="0">
                          <a:latin typeface="Times New Roman"/>
                          <a:ea typeface="Times New Roman"/>
                        </a:rPr>
                        <a:t>en place d’une </a:t>
                      </a:r>
                      <a:r>
                        <a:rPr lang="fr-FR" sz="1100" b="0" dirty="0" err="1">
                          <a:latin typeface="Times New Roman"/>
                          <a:ea typeface="Times New Roman"/>
                        </a:rPr>
                        <a:t>carpothèque</a:t>
                      </a:r>
                      <a:r>
                        <a:rPr lang="fr-FR" sz="1100" b="0" dirty="0">
                          <a:latin typeface="Times New Roman"/>
                          <a:ea typeface="Times New Roman"/>
                        </a:rPr>
                        <a:t> ;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449580" algn="l"/>
                        </a:tabLst>
                      </a:pPr>
                      <a:r>
                        <a:rPr lang="fr-FR" sz="1100" b="0" dirty="0">
                          <a:latin typeface="Times New Roman"/>
                          <a:ea typeface="Times New Roman"/>
                        </a:rPr>
                        <a:t>Récolte des fruits et graines ;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449580" algn="l"/>
                        </a:tabLst>
                      </a:pPr>
                      <a:r>
                        <a:rPr lang="fr-FR" sz="1100" b="0" dirty="0">
                          <a:latin typeface="Times New Roman"/>
                          <a:ea typeface="Times New Roman"/>
                        </a:rPr>
                        <a:t>Fabrication des caisses adaptées pour la conservation des échantillons.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La </a:t>
                      </a:r>
                      <a:r>
                        <a:rPr lang="fr-FR" sz="1100" b="0" dirty="0" err="1">
                          <a:latin typeface="Times New Roman"/>
                          <a:ea typeface="Times New Roman"/>
                          <a:cs typeface="Times New Roman"/>
                        </a:rPr>
                        <a:t>carpothèque</a:t>
                      </a:r>
                      <a:r>
                        <a:rPr lang="fr-FR" sz="1100" b="0" dirty="0">
                          <a:latin typeface="Times New Roman"/>
                          <a:ea typeface="Times New Roman"/>
                          <a:cs typeface="Times New Roman"/>
                        </a:rPr>
                        <a:t> existe </a:t>
                      </a:r>
                      <a:r>
                        <a:rPr lang="fr-FR" sz="11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et </a:t>
                      </a:r>
                      <a:r>
                        <a:rPr lang="fr-FR" sz="1100" b="0" dirty="0">
                          <a:latin typeface="Times New Roman"/>
                          <a:ea typeface="Times New Roman"/>
                          <a:cs typeface="Times New Roman"/>
                        </a:rPr>
                        <a:t>dispose d’un nombre important d’échantillons.  </a:t>
                      </a:r>
                      <a:endParaRPr lang="fr-FR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Times New Roman"/>
                          <a:ea typeface="Times New Roman"/>
                          <a:cs typeface="Times New Roman"/>
                        </a:rPr>
                        <a:t>2015-2024</a:t>
                      </a:r>
                      <a:endParaRPr lang="fr-FR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Times New Roman"/>
                          <a:ea typeface="Times New Roman"/>
                          <a:cs typeface="Times New Roman"/>
                        </a:rPr>
                        <a:t>Tous</a:t>
                      </a:r>
                      <a:endParaRPr lang="fr-FR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96833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/>
                </a:tc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200" b="1" dirty="0">
                        <a:latin typeface="Times New Roman"/>
                        <a:ea typeface="Times New Roman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r-FR" sz="1100" b="0" dirty="0" smtClean="0">
                          <a:latin typeface="Times New Roman"/>
                          <a:ea typeface="Times New Roman"/>
                        </a:rPr>
                        <a:t>3.      Mise </a:t>
                      </a:r>
                      <a:r>
                        <a:rPr lang="fr-FR" sz="1100" b="0" dirty="0">
                          <a:latin typeface="Times New Roman"/>
                          <a:ea typeface="Times New Roman"/>
                        </a:rPr>
                        <a:t>en place d’une photothèque ;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449580" algn="l"/>
                        </a:tabLst>
                      </a:pPr>
                      <a:r>
                        <a:rPr lang="fr-FR" sz="1100" b="0" dirty="0">
                          <a:latin typeface="Times New Roman"/>
                          <a:ea typeface="Times New Roman"/>
                        </a:rPr>
                        <a:t>Achat d’un appareil photo performant et d’une plaque électrique avec une grande capacité ;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449580" algn="l"/>
                        </a:tabLst>
                      </a:pPr>
                      <a:r>
                        <a:rPr lang="fr-FR" sz="1100" b="0" dirty="0">
                          <a:latin typeface="Times New Roman"/>
                          <a:ea typeface="Times New Roman"/>
                        </a:rPr>
                        <a:t>Installation de la plaque sur une place bien aménagée.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Times New Roman"/>
                          <a:ea typeface="Times New Roman"/>
                          <a:cs typeface="Times New Roman"/>
                        </a:rPr>
                        <a:t>La photothèque est mise en place et fonctionne normalement.</a:t>
                      </a:r>
                      <a:endParaRPr lang="fr-FR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Times New Roman"/>
                          <a:ea typeface="Times New Roman"/>
                          <a:cs typeface="Times New Roman"/>
                        </a:rPr>
                        <a:t>2014-2015</a:t>
                      </a:r>
                      <a:endParaRPr lang="fr-FR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b="0" dirty="0">
                          <a:latin typeface="Times New Roman"/>
                          <a:ea typeface="Times New Roman"/>
                          <a:cs typeface="Times New Roman"/>
                        </a:rPr>
                        <a:t>M. </a:t>
                      </a:r>
                      <a:r>
                        <a:rPr lang="fr-FR" sz="11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ZOALANG</a:t>
                      </a:r>
                      <a:endParaRPr lang="fr-FR" sz="11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1000099" y="1643050"/>
          <a:ext cx="7929619" cy="4612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4410"/>
                <a:gridCol w="1334410"/>
                <a:gridCol w="2305214"/>
                <a:gridCol w="1153399"/>
                <a:gridCol w="865049"/>
                <a:gridCol w="937137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Axe stratégique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Objectif stratégique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Activité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Indicateur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Période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Responsable</a:t>
                      </a:r>
                    </a:p>
                  </a:txBody>
                  <a:tcPr marL="68580" marR="68580" marT="0" marB="0"/>
                </a:tc>
              </a:tr>
              <a:tr h="370840">
                <a:tc rowSpan="4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</a:rPr>
                        <a:t>4.       Mise </a:t>
                      </a:r>
                      <a:r>
                        <a:rPr lang="fr-FR" sz="1100" dirty="0">
                          <a:latin typeface="Times New Roman"/>
                          <a:ea typeface="Times New Roman"/>
                        </a:rPr>
                        <a:t>en réseau de l’HEFG avec d’autres herbiers du monde;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L’HEFG est mis en réseau.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2014-2015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Times New Roman"/>
                          <a:cs typeface="Times New Roman"/>
                        </a:rPr>
                        <a:t>Chef de Dépt.</a:t>
                      </a:r>
                      <a:endParaRPr lang="fr-F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</a:rPr>
                        <a:t>5.       Poursuite </a:t>
                      </a:r>
                      <a:r>
                        <a:rPr lang="fr-FR" sz="1100" dirty="0">
                          <a:latin typeface="Times New Roman"/>
                          <a:ea typeface="Times New Roman"/>
                        </a:rPr>
                        <a:t>de la numérisation des échantillons ;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Numérisation de tous échantillons de l’HEFG.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2014-2024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Times New Roman"/>
                          <a:cs typeface="Times New Roman"/>
                        </a:rPr>
                        <a:t>Mme NDIM</a:t>
                      </a:r>
                      <a:endParaRPr lang="fr-F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</a:rPr>
                        <a:t>6.       Lancement </a:t>
                      </a:r>
                      <a:r>
                        <a:rPr lang="fr-FR" sz="1100" dirty="0">
                          <a:latin typeface="Times New Roman"/>
                          <a:ea typeface="Times New Roman"/>
                        </a:rPr>
                        <a:t>du scanning des échantillons pour une bonne conservation ;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Plusieurs échantillons sont scannés. 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2014-2024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Times New Roman"/>
                          <a:cs typeface="Times New Roman"/>
                        </a:rPr>
                        <a:t>Mme NDIM</a:t>
                      </a:r>
                      <a:endParaRPr lang="fr-F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</a:rPr>
                        <a:t>7.       Renouer </a:t>
                      </a:r>
                      <a:r>
                        <a:rPr lang="fr-FR" sz="1100" dirty="0">
                          <a:latin typeface="Times New Roman"/>
                          <a:ea typeface="Times New Roman"/>
                        </a:rPr>
                        <a:t>des contacts avec les autres herbiers (Herbier National, </a:t>
                      </a:r>
                      <a:r>
                        <a:rPr lang="fr-FR" sz="1100" dirty="0" err="1">
                          <a:latin typeface="Times New Roman"/>
                          <a:ea typeface="Times New Roman"/>
                        </a:rPr>
                        <a:t>Museum</a:t>
                      </a:r>
                      <a:r>
                        <a:rPr lang="fr-FR" sz="1100" dirty="0">
                          <a:latin typeface="Times New Roman"/>
                          <a:ea typeface="Times New Roman"/>
                        </a:rPr>
                        <a:t> etc.…).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L’HEFG est en contact avec d’autres herbiers.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2014-2015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Chef de Dépt.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fr-FR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Développement des outils d’aménagement</a:t>
                      </a:r>
                      <a:r>
                        <a:rPr lang="fr-FR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 l’habitat </a:t>
                      </a:r>
                    </a:p>
                    <a:p>
                      <a:r>
                        <a:rPr lang="fr-FR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de la faune</a:t>
                      </a:r>
                      <a:r>
                        <a:rPr lang="fr-FR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fr-FR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fr-FR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Développer les outils d’aménagement de l’habitat</a:t>
                      </a:r>
                    </a:p>
                    <a:p>
                      <a:r>
                        <a:rPr lang="fr-FR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de la faune</a:t>
                      </a:r>
                      <a:endParaRPr lang="fr-FR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1.       Réhabilitation </a:t>
                      </a: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des </a:t>
                      </a: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parcelles</a:t>
                      </a:r>
                      <a:r>
                        <a:rPr lang="fr-FR" sz="11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permanentes </a:t>
                      </a:r>
                      <a:r>
                        <a:rPr lang="fr-FR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deTchéboa</a:t>
                      </a:r>
                      <a:endParaRPr lang="fr-FR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/Bénoué/</a:t>
                      </a:r>
                      <a:r>
                        <a:rPr lang="fr-FR" sz="11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Bouba</a:t>
                      </a: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100" dirty="0" err="1">
                          <a:latin typeface="Times New Roman"/>
                          <a:ea typeface="Times New Roman"/>
                          <a:cs typeface="Times New Roman"/>
                        </a:rPr>
                        <a:t>Ndjida</a:t>
                      </a: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fr-FR" sz="1100" dirty="0" err="1">
                          <a:latin typeface="Times New Roman"/>
                          <a:ea typeface="Times New Roman"/>
                          <a:cs typeface="Times New Roman"/>
                        </a:rPr>
                        <a:t>Waza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Les différentes parcelles sont réhabilitées. 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Times New Roman"/>
                          <a:cs typeface="Times New Roman"/>
                        </a:rPr>
                        <a:t>2014-2016</a:t>
                      </a:r>
                      <a:endParaRPr lang="fr-F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Tous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r>
                        <a:rPr lang="fr-FR" sz="11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Actualisation </a:t>
                      </a: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des protocoles de suivi de ces parcelles 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Les protocoles de suivi sont actualisés.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Times New Roman"/>
                          <a:cs typeface="Times New Roman"/>
                        </a:rPr>
                        <a:t>2014-2015</a:t>
                      </a:r>
                      <a:endParaRPr lang="fr-F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M. DONG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3.       Création </a:t>
                      </a: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d’autres parcelles permanentes dans les Aires protégées comme </a:t>
                      </a:r>
                      <a:r>
                        <a:rPr lang="fr-FR" sz="1100" dirty="0" err="1">
                          <a:latin typeface="Times New Roman"/>
                          <a:ea typeface="Times New Roman"/>
                          <a:cs typeface="Times New Roman"/>
                        </a:rPr>
                        <a:t>Mbam</a:t>
                      </a: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 et </a:t>
                      </a:r>
                      <a:r>
                        <a:rPr lang="fr-FR" sz="1100" dirty="0" err="1">
                          <a:latin typeface="Times New Roman"/>
                          <a:ea typeface="Times New Roman"/>
                          <a:cs typeface="Times New Roman"/>
                        </a:rPr>
                        <a:t>Djerem</a:t>
                      </a: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, Campo Man </a:t>
                      </a:r>
                      <a:r>
                        <a:rPr lang="fr-FR" sz="1100" dirty="0" err="1">
                          <a:latin typeface="Times New Roman"/>
                          <a:ea typeface="Times New Roman"/>
                          <a:cs typeface="Times New Roman"/>
                        </a:rPr>
                        <a:t>etc</a:t>
                      </a: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…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Création d’au moins trois nouvelles parcelles dans les A.P.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Times New Roman"/>
                          <a:cs typeface="Times New Roman"/>
                        </a:rPr>
                        <a:t>2014-2016</a:t>
                      </a:r>
                      <a:endParaRPr lang="fr-F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Tous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1000100" y="0"/>
            <a:ext cx="8143900" cy="15001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Plan Stratégique </a:t>
            </a: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du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Département de Botanique et Aménagement de l’Habitat de la Faune 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2014-2024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0100" y="6488668"/>
            <a:ext cx="814390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i="1" dirty="0" smtClean="0">
                <a:latin typeface="Arial Rounded MT Bold" pitchFamily="34" charset="0"/>
              </a:rPr>
              <a:t>Pôle </a:t>
            </a:r>
            <a:r>
              <a:rPr lang="fr-FR" i="1" dirty="0">
                <a:latin typeface="Arial Rounded MT Bold" pitchFamily="34" charset="0"/>
              </a:rPr>
              <a:t>de recherche et de modernisation de l’herbier</a:t>
            </a:r>
            <a:r>
              <a:rPr lang="fr-FR" b="1" dirty="0"/>
              <a:t> 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1000102" y="1714488"/>
          <a:ext cx="8005764" cy="422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4"/>
                <a:gridCol w="1285884"/>
                <a:gridCol w="2571768"/>
                <a:gridCol w="1214446"/>
                <a:gridCol w="785818"/>
                <a:gridCol w="93340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Axe stratégique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Objectif stratégique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Activité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Indicateur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Période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Responsable</a:t>
                      </a:r>
                    </a:p>
                  </a:txBody>
                  <a:tcPr marL="68580" marR="68580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4.       Suivi </a:t>
                      </a: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permanent de ces parcelles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Les parcelles sont suivies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2014-2024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Times New Roman"/>
                          <a:cs typeface="Times New Roman"/>
                        </a:rPr>
                        <a:t>Tous</a:t>
                      </a:r>
                      <a:endParaRPr lang="fr-F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5.       Mise </a:t>
                      </a: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en place des parcelles permanentes avec pare-feu à l’Ecole de Faune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Des parcelles permanentes </a:t>
                      </a:r>
                      <a:endParaRPr lang="fr-FR" sz="11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sont </a:t>
                      </a: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mises en place à l’EFG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2014-2016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Tous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fr-FR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Développement et recherche des partenaires</a:t>
                      </a:r>
                      <a:endParaRPr lang="fr-FR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fr-FR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Développer et rechercher des partenariats</a:t>
                      </a:r>
                      <a:endParaRPr lang="fr-FR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Remobilisation des partenaires (financiers et même techniques) de l’Herbier par :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449580" algn="l"/>
                        </a:tabLs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la participation des enseignants aux conférences et séminaires ;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449580" algn="l"/>
                        </a:tabLs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l’invitation à l’Ecole de certains responsables d’organismes pour découvrir les réalités du département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Les </a:t>
                      </a: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enseignants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du département participent aux séminaires et conférences ; l’EFG </a:t>
                      </a: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s’ouvre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à l’extérieur à travers des activités menées au </a:t>
                      </a: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sein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du département.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2014-2024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Tous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2.       Organisation </a:t>
                      </a: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des journées portes ouvertes pour présenter les résultats de l’Herbier</a:t>
                      </a:r>
                      <a:endParaRPr lang="fr-F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Times New Roman"/>
                          <a:cs typeface="Times New Roman"/>
                        </a:rPr>
                        <a:t>Des journées portes ouvertes sont organisées.</a:t>
                      </a:r>
                      <a:endParaRPr lang="fr-F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Times New Roman"/>
                          <a:cs typeface="Times New Roman"/>
                        </a:rPr>
                        <a:t>2014-2024</a:t>
                      </a:r>
                      <a:endParaRPr lang="fr-F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Chef de </a:t>
                      </a:r>
                      <a:r>
                        <a:rPr lang="fr-FR" sz="1100" dirty="0" err="1">
                          <a:latin typeface="Times New Roman"/>
                          <a:ea typeface="Times New Roman"/>
                          <a:cs typeface="Times New Roman"/>
                        </a:rPr>
                        <a:t>Dépt</a:t>
                      </a: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1000100" y="0"/>
            <a:ext cx="8143900" cy="15001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Plan Stratégique </a:t>
            </a: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du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Département de Botanique et Aménagement de l’Habitat de la Faune 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2014-2024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0100" y="6488668"/>
            <a:ext cx="814390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i="1" dirty="0" smtClean="0">
                <a:latin typeface="Arial Rounded MT Bold" pitchFamily="34" charset="0"/>
              </a:rPr>
              <a:t>Pôle </a:t>
            </a:r>
            <a:r>
              <a:rPr lang="fr-FR" i="1" dirty="0">
                <a:latin typeface="Arial Rounded MT Bold" pitchFamily="34" charset="0"/>
              </a:rPr>
              <a:t>de recherche et de modernisation de l’herbier</a:t>
            </a:r>
            <a:r>
              <a:rPr lang="fr-FR" b="1" dirty="0"/>
              <a:t> 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1000100" y="1714488"/>
          <a:ext cx="8001000" cy="4582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6"/>
                <a:gridCol w="1285884"/>
                <a:gridCol w="2643206"/>
                <a:gridCol w="1143008"/>
                <a:gridCol w="785818"/>
                <a:gridCol w="928638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Axe stratégique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Objectif stratégique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Activité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Indicateur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Période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000" b="1" kern="1200" dirty="0" smtClean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Responsable</a:t>
                      </a:r>
                    </a:p>
                  </a:txBody>
                  <a:tcPr marL="68580" marR="68580" marT="0" marB="0"/>
                </a:tc>
              </a:tr>
              <a:tr h="370840">
                <a:tc rowSpan="6">
                  <a:txBody>
                    <a:bodyPr/>
                    <a:lstStyle/>
                    <a:p>
                      <a:r>
                        <a:rPr lang="fr-FR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Développement de la recherche et renforcement des capacités du personnel </a:t>
                      </a:r>
                      <a:endParaRPr lang="fr-FR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fr-FR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Développer la recherche et renforcer les capacités du personnel</a:t>
                      </a:r>
                      <a:endParaRPr lang="fr-FR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49580" algn="l"/>
                        </a:tabLst>
                      </a:pPr>
                      <a:r>
                        <a:rPr lang="fr-FR" sz="1100" dirty="0">
                          <a:latin typeface="Times New Roman"/>
                          <a:ea typeface="Times New Roman"/>
                        </a:rPr>
                        <a:t>Elaboration des </a:t>
                      </a:r>
                      <a:r>
                        <a:rPr lang="fr-FR" sz="1100" dirty="0" err="1">
                          <a:latin typeface="Times New Roman"/>
                          <a:ea typeface="Times New Roman"/>
                        </a:rPr>
                        <a:t>handbook</a:t>
                      </a:r>
                      <a:r>
                        <a:rPr lang="fr-FR" sz="1100" dirty="0">
                          <a:latin typeface="Times New Roman"/>
                          <a:ea typeface="Times New Roman"/>
                        </a:rPr>
                        <a:t> des espèces des parcs phares du Cameroun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latin typeface="Times New Roman"/>
                          <a:ea typeface="Times New Roman"/>
                          <a:cs typeface="Times New Roman"/>
                        </a:rPr>
                        <a:t>Handbook</a:t>
                      </a: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 disponible au moins pour un parc.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2014-2019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Tous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49580" algn="l"/>
                        </a:tabLst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</a:rPr>
                        <a:t>2.       Elaboration </a:t>
                      </a:r>
                      <a:r>
                        <a:rPr lang="fr-FR" sz="1100" dirty="0">
                          <a:latin typeface="Times New Roman"/>
                          <a:ea typeface="Times New Roman"/>
                        </a:rPr>
                        <a:t>des cartes de distribution des espèces dans les différentes Aires </a:t>
                      </a:r>
                      <a:r>
                        <a:rPr lang="fr-FR" sz="1100" dirty="0" smtClean="0">
                          <a:latin typeface="Times New Roman"/>
                          <a:ea typeface="Times New Roman"/>
                        </a:rPr>
                        <a:t>Protégées </a:t>
                      </a:r>
                      <a:r>
                        <a:rPr lang="fr-FR" sz="1100" dirty="0">
                          <a:latin typeface="Times New Roman"/>
                          <a:ea typeface="Times New Roman"/>
                        </a:rPr>
                        <a:t>dans lesquelles l’Ecole organise les TP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Times New Roman"/>
                          <a:cs typeface="Times New Roman"/>
                        </a:rPr>
                        <a:t>Cartes de distribution des espèces dans les A.P élaborées.</a:t>
                      </a:r>
                      <a:endParaRPr lang="fr-F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2019-2024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Tous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49580" algn="l"/>
                        </a:tabLst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</a:rPr>
                        <a:t>3.       Publication </a:t>
                      </a:r>
                      <a:r>
                        <a:rPr lang="fr-FR" sz="1100" dirty="0">
                          <a:latin typeface="Times New Roman"/>
                          <a:ea typeface="Times New Roman"/>
                        </a:rPr>
                        <a:t>des résultats de la recherche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Trois publications au moins par an.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Times New Roman"/>
                          <a:cs typeface="Times New Roman"/>
                        </a:rPr>
                        <a:t>2014-2024</a:t>
                      </a:r>
                      <a:endParaRPr lang="fr-F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Tous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3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49580" algn="l"/>
                        </a:tabLst>
                      </a:pPr>
                      <a:r>
                        <a:rPr lang="fr-FR" sz="1200" dirty="0" smtClean="0">
                          <a:latin typeface="Times New Roman"/>
                          <a:ea typeface="Times New Roman"/>
                        </a:rPr>
                        <a:t>4.   </a:t>
                      </a:r>
                      <a:r>
                        <a:rPr lang="fr-FR" sz="1100" dirty="0" smtClean="0">
                          <a:latin typeface="Times New Roman"/>
                          <a:ea typeface="Times New Roman"/>
                        </a:rPr>
                        <a:t>Recrutement </a:t>
                      </a:r>
                      <a:r>
                        <a:rPr lang="fr-FR" sz="1100" dirty="0">
                          <a:latin typeface="Times New Roman"/>
                          <a:ea typeface="Times New Roman"/>
                        </a:rPr>
                        <a:t>ou affectation d’un agent d’exécution pour le montage des échantillons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Un agent d’exécution déjà présent dans le département pour le montage </a:t>
                      </a:r>
                      <a:r>
                        <a:rPr lang="fr-FR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et le </a:t>
                      </a: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séchage des échantillons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latin typeface="Times New Roman"/>
                          <a:ea typeface="Times New Roman"/>
                          <a:cs typeface="Times New Roman"/>
                        </a:rPr>
                        <a:t>2014-2015</a:t>
                      </a:r>
                      <a:endParaRPr lang="fr-F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latin typeface="Times New Roman"/>
                          <a:ea typeface="Times New Roman"/>
                          <a:cs typeface="Times New Roman"/>
                        </a:rPr>
                        <a:t>Directeur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49580" algn="l"/>
                        </a:tabLst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</a:rPr>
                        <a:t>5.       Recherche </a:t>
                      </a:r>
                      <a:r>
                        <a:rPr lang="fr-FR" sz="1100" dirty="0">
                          <a:latin typeface="Times New Roman"/>
                          <a:ea typeface="Times New Roman"/>
                        </a:rPr>
                        <a:t>des formations de courte durée 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Les enseignants du département sont formés</a:t>
                      </a:r>
                      <a:endParaRPr lang="fr-F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fr-FR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2014-2024</a:t>
                      </a:r>
                      <a:endParaRPr lang="fr-F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Tous</a:t>
                      </a:r>
                      <a:endParaRPr lang="fr-FR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49580" algn="l"/>
                        </a:tabLst>
                      </a:pPr>
                      <a:r>
                        <a:rPr lang="fr-FR" sz="1100" dirty="0" smtClean="0">
                          <a:latin typeface="Times New Roman"/>
                          <a:ea typeface="Times New Roman"/>
                        </a:rPr>
                        <a:t>6.       Recherche </a:t>
                      </a:r>
                      <a:r>
                        <a:rPr lang="fr-FR" sz="1100" dirty="0">
                          <a:latin typeface="Times New Roman"/>
                          <a:ea typeface="Times New Roman"/>
                        </a:rPr>
                        <a:t>des bourses de master, doctorat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1000100" y="0"/>
            <a:ext cx="8143900" cy="15001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Plan Stratégique </a:t>
            </a: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du 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Département de Botanique et Aménagement de l’Habitat de la Faune </a:t>
            </a: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2014-2024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0100" y="6488668"/>
            <a:ext cx="814390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i="1" dirty="0" smtClean="0">
                <a:latin typeface="Arial Rounded MT Bold" pitchFamily="34" charset="0"/>
              </a:rPr>
              <a:t>Pôle </a:t>
            </a:r>
            <a:r>
              <a:rPr lang="fr-FR" i="1" dirty="0">
                <a:latin typeface="Arial Rounded MT Bold" pitchFamily="34" charset="0"/>
              </a:rPr>
              <a:t>de recherche et de modernisation de l’herbier</a:t>
            </a:r>
            <a:r>
              <a:rPr lang="fr-FR" b="1" dirty="0"/>
              <a:t> 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258</TotalTime>
  <Words>970</Words>
  <Application>Microsoft Office PowerPoint</Application>
  <PresentationFormat>Affichage à l'écran (4:3)</PresentationFormat>
  <Paragraphs>231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Solstice</vt:lpstr>
      <vt:lpstr>  Plan Stratégique  du  Département de Botanique et Aménagement de l’Habitat de la Faune  2014-2024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Stratégique  du  Département de Botanique et Aménagement de l’Habitat de la Faune  2014-2024</dc:title>
  <dc:creator>uni</dc:creator>
  <cp:lastModifiedBy>USER</cp:lastModifiedBy>
  <cp:revision>75</cp:revision>
  <dcterms:created xsi:type="dcterms:W3CDTF">2014-04-23T12:00:08Z</dcterms:created>
  <dcterms:modified xsi:type="dcterms:W3CDTF">2014-10-04T09:15:49Z</dcterms:modified>
</cp:coreProperties>
</file>